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Default Extension="wdp" ContentType="image/vnd.ms-photo"/>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384" r:id="rId2"/>
    <p:sldId id="313" r:id="rId3"/>
    <p:sldId id="259" r:id="rId4"/>
    <p:sldId id="385" r:id="rId5"/>
    <p:sldId id="315" r:id="rId6"/>
    <p:sldId id="264" r:id="rId7"/>
    <p:sldId id="268" r:id="rId8"/>
    <p:sldId id="386" r:id="rId9"/>
  </p:sldIdLst>
  <p:sldSz cx="12192000" cy="6858000"/>
  <p:notesSz cx="6858000" cy="9144000"/>
  <p:custDataLst>
    <p:tags r:id="rId11"/>
  </p:custDataLst>
  <p:defaultTextStyle>
    <a:defPPr>
      <a:defRPr lang="zh-CN"/>
    </a:defPPr>
    <a:lvl1pPr marL="0" algn="l" defTabSz="1015365" rtl="0" eaLnBrk="1" latinLnBrk="0" hangingPunct="1">
      <a:defRPr sz="2000" kern="1200">
        <a:solidFill>
          <a:schemeClr val="tx1"/>
        </a:solidFill>
        <a:latin typeface="+mn-lt"/>
        <a:ea typeface="+mn-ea"/>
        <a:cs typeface="+mn-cs"/>
      </a:defRPr>
    </a:lvl1pPr>
    <a:lvl2pPr marL="508000" algn="l" defTabSz="1015365" rtl="0" eaLnBrk="1" latinLnBrk="0" hangingPunct="1">
      <a:defRPr sz="2000" kern="1200">
        <a:solidFill>
          <a:schemeClr val="tx1"/>
        </a:solidFill>
        <a:latin typeface="+mn-lt"/>
        <a:ea typeface="+mn-ea"/>
        <a:cs typeface="+mn-cs"/>
      </a:defRPr>
    </a:lvl2pPr>
    <a:lvl3pPr marL="1016000" algn="l" defTabSz="1015365" rtl="0" eaLnBrk="1" latinLnBrk="0" hangingPunct="1">
      <a:defRPr sz="2000" kern="1200">
        <a:solidFill>
          <a:schemeClr val="tx1"/>
        </a:solidFill>
        <a:latin typeface="+mn-lt"/>
        <a:ea typeface="+mn-ea"/>
        <a:cs typeface="+mn-cs"/>
      </a:defRPr>
    </a:lvl3pPr>
    <a:lvl4pPr marL="1524000" algn="l" defTabSz="1015365" rtl="0" eaLnBrk="1" latinLnBrk="0" hangingPunct="1">
      <a:defRPr sz="2000" kern="1200">
        <a:solidFill>
          <a:schemeClr val="tx1"/>
        </a:solidFill>
        <a:latin typeface="+mn-lt"/>
        <a:ea typeface="+mn-ea"/>
        <a:cs typeface="+mn-cs"/>
      </a:defRPr>
    </a:lvl4pPr>
    <a:lvl5pPr marL="2032000" algn="l" defTabSz="1015365" rtl="0" eaLnBrk="1" latinLnBrk="0" hangingPunct="1">
      <a:defRPr sz="2000" kern="1200">
        <a:solidFill>
          <a:schemeClr val="tx1"/>
        </a:solidFill>
        <a:latin typeface="+mn-lt"/>
        <a:ea typeface="+mn-ea"/>
        <a:cs typeface="+mn-cs"/>
      </a:defRPr>
    </a:lvl5pPr>
    <a:lvl6pPr marL="2540000" algn="l" defTabSz="1015365" rtl="0" eaLnBrk="1" latinLnBrk="0" hangingPunct="1">
      <a:defRPr sz="2000" kern="1200">
        <a:solidFill>
          <a:schemeClr val="tx1"/>
        </a:solidFill>
        <a:latin typeface="+mn-lt"/>
        <a:ea typeface="+mn-ea"/>
        <a:cs typeface="+mn-cs"/>
      </a:defRPr>
    </a:lvl6pPr>
    <a:lvl7pPr marL="3048000" algn="l" defTabSz="1015365" rtl="0" eaLnBrk="1" latinLnBrk="0" hangingPunct="1">
      <a:defRPr sz="2000" kern="1200">
        <a:solidFill>
          <a:schemeClr val="tx1"/>
        </a:solidFill>
        <a:latin typeface="+mn-lt"/>
        <a:ea typeface="+mn-ea"/>
        <a:cs typeface="+mn-cs"/>
      </a:defRPr>
    </a:lvl7pPr>
    <a:lvl8pPr marL="3556000" algn="l" defTabSz="1015365" rtl="0" eaLnBrk="1" latinLnBrk="0" hangingPunct="1">
      <a:defRPr sz="2000" kern="1200">
        <a:solidFill>
          <a:schemeClr val="tx1"/>
        </a:solidFill>
        <a:latin typeface="+mn-lt"/>
        <a:ea typeface="+mn-ea"/>
        <a:cs typeface="+mn-cs"/>
      </a:defRPr>
    </a:lvl8pPr>
    <a:lvl9pPr marL="4064000" algn="l" defTabSz="1015365"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315">
          <p15:clr>
            <a:srgbClr val="A4A3A4"/>
          </p15:clr>
        </p15:guide>
        <p15:guide id="2" pos="390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EF6E8"/>
    <a:srgbClr val="313757"/>
    <a:srgbClr val="4A7090"/>
    <a:srgbClr val="655A3A"/>
    <a:srgbClr val="F7F4EF"/>
    <a:srgbClr val="FF7F7F"/>
    <a:srgbClr val="FFD3D3"/>
    <a:srgbClr val="FF99CC"/>
    <a:srgbClr val="FADBE1"/>
    <a:srgbClr val="01AAA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0" autoAdjust="0"/>
    <p:restoredTop sz="96659" autoAdjust="0"/>
  </p:normalViewPr>
  <p:slideViewPr>
    <p:cSldViewPr snapToGrid="0">
      <p:cViewPr varScale="1">
        <p:scale>
          <a:sx n="111" d="100"/>
          <a:sy n="111" d="100"/>
        </p:scale>
        <p:origin x="-492" y="-84"/>
      </p:cViewPr>
      <p:guideLst>
        <p:guide orient="horz" pos="2315"/>
        <p:guide pos="3901"/>
      </p:guideLst>
    </p:cSldViewPr>
  </p:slideViewPr>
  <p:notesTextViewPr>
    <p:cViewPr>
      <p:scale>
        <a:sx n="1" d="1"/>
        <a:sy n="1" d="1"/>
      </p:scale>
      <p:origin x="0" y="0"/>
    </p:cViewPr>
  </p:notesTextViewPr>
  <p:sorterViewPr>
    <p:cViewPr>
      <p:scale>
        <a:sx n="50" d="100"/>
        <a:sy n="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868B4D-88EB-4D1B-8C05-E00D18859B04}" type="datetimeFigureOut">
              <a:rPr lang="zh-CN" altLang="en-US" smtClean="0"/>
              <a:pPr/>
              <a:t>2018/6/8</a:t>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C22898-45BB-4E96-99D7-729736ECC9C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1015365" rtl="0" eaLnBrk="1" latinLnBrk="0" hangingPunct="1">
      <a:defRPr sz="1335" kern="1200">
        <a:solidFill>
          <a:schemeClr val="tx1"/>
        </a:solidFill>
        <a:latin typeface="+mn-lt"/>
        <a:ea typeface="+mn-ea"/>
        <a:cs typeface="+mn-cs"/>
      </a:defRPr>
    </a:lvl1pPr>
    <a:lvl2pPr marL="508000" algn="l" defTabSz="1015365" rtl="0" eaLnBrk="1" latinLnBrk="0" hangingPunct="1">
      <a:defRPr sz="1335" kern="1200">
        <a:solidFill>
          <a:schemeClr val="tx1"/>
        </a:solidFill>
        <a:latin typeface="+mn-lt"/>
        <a:ea typeface="+mn-ea"/>
        <a:cs typeface="+mn-cs"/>
      </a:defRPr>
    </a:lvl2pPr>
    <a:lvl3pPr marL="1016000" algn="l" defTabSz="1015365" rtl="0" eaLnBrk="1" latinLnBrk="0" hangingPunct="1">
      <a:defRPr sz="1335" kern="1200">
        <a:solidFill>
          <a:schemeClr val="tx1"/>
        </a:solidFill>
        <a:latin typeface="+mn-lt"/>
        <a:ea typeface="+mn-ea"/>
        <a:cs typeface="+mn-cs"/>
      </a:defRPr>
    </a:lvl3pPr>
    <a:lvl4pPr marL="1524000" algn="l" defTabSz="1015365" rtl="0" eaLnBrk="1" latinLnBrk="0" hangingPunct="1">
      <a:defRPr sz="1335" kern="1200">
        <a:solidFill>
          <a:schemeClr val="tx1"/>
        </a:solidFill>
        <a:latin typeface="+mn-lt"/>
        <a:ea typeface="+mn-ea"/>
        <a:cs typeface="+mn-cs"/>
      </a:defRPr>
    </a:lvl4pPr>
    <a:lvl5pPr marL="2032000" algn="l" defTabSz="1015365" rtl="0" eaLnBrk="1" latinLnBrk="0" hangingPunct="1">
      <a:defRPr sz="1335" kern="1200">
        <a:solidFill>
          <a:schemeClr val="tx1"/>
        </a:solidFill>
        <a:latin typeface="+mn-lt"/>
        <a:ea typeface="+mn-ea"/>
        <a:cs typeface="+mn-cs"/>
      </a:defRPr>
    </a:lvl5pPr>
    <a:lvl6pPr marL="2540000" algn="l" defTabSz="1015365" rtl="0" eaLnBrk="1" latinLnBrk="0" hangingPunct="1">
      <a:defRPr sz="1335" kern="1200">
        <a:solidFill>
          <a:schemeClr val="tx1"/>
        </a:solidFill>
        <a:latin typeface="+mn-lt"/>
        <a:ea typeface="+mn-ea"/>
        <a:cs typeface="+mn-cs"/>
      </a:defRPr>
    </a:lvl6pPr>
    <a:lvl7pPr marL="3048000" algn="l" defTabSz="1015365" rtl="0" eaLnBrk="1" latinLnBrk="0" hangingPunct="1">
      <a:defRPr sz="1335" kern="1200">
        <a:solidFill>
          <a:schemeClr val="tx1"/>
        </a:solidFill>
        <a:latin typeface="+mn-lt"/>
        <a:ea typeface="+mn-ea"/>
        <a:cs typeface="+mn-cs"/>
      </a:defRPr>
    </a:lvl7pPr>
    <a:lvl8pPr marL="3556000" algn="l" defTabSz="1015365" rtl="0" eaLnBrk="1" latinLnBrk="0" hangingPunct="1">
      <a:defRPr sz="1335" kern="1200">
        <a:solidFill>
          <a:schemeClr val="tx1"/>
        </a:solidFill>
        <a:latin typeface="+mn-lt"/>
        <a:ea typeface="+mn-ea"/>
        <a:cs typeface="+mn-cs"/>
      </a:defRPr>
    </a:lvl8pPr>
    <a:lvl9pPr marL="4064000" algn="l" defTabSz="1015365" rtl="0" eaLnBrk="1" latinLnBrk="0" hangingPunct="1">
      <a:defRPr sz="133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pPr/>
              <a:t>1</a:t>
            </a:fld>
            <a:endParaRPr lang="zh-CN" altLang="en-US"/>
          </a:p>
        </p:txBody>
      </p:sp>
    </p:spTree>
    <p:extLst>
      <p:ext uri="{BB962C8B-B14F-4D97-AF65-F5344CB8AC3E}">
        <p14:creationId xmlns:p14="http://schemas.microsoft.com/office/powerpoint/2010/main" xmlns="" val="1625657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pPr/>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pPr/>
              <a:t>4</a:t>
            </a:fld>
            <a:endParaRPr lang="zh-CN" altLang="en-US"/>
          </a:p>
        </p:txBody>
      </p:sp>
    </p:spTree>
    <p:extLst>
      <p:ext uri="{BB962C8B-B14F-4D97-AF65-F5344CB8AC3E}">
        <p14:creationId xmlns:p14="http://schemas.microsoft.com/office/powerpoint/2010/main" xmlns="" val="28120570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pPr/>
              <a:t>7</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1">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2">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3">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9" cstate="prin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l" defTabSz="822960" rtl="0" eaLnBrk="1" latinLnBrk="0" hangingPunct="1">
        <a:lnSpc>
          <a:spcPct val="90000"/>
        </a:lnSpc>
        <a:spcBef>
          <a:spcPct val="0"/>
        </a:spcBef>
        <a:buNone/>
        <a:defRPr sz="3960" kern="1200">
          <a:solidFill>
            <a:schemeClr val="tx1"/>
          </a:solidFill>
          <a:latin typeface="+mj-lt"/>
          <a:ea typeface="+mj-ea"/>
          <a:cs typeface="+mj-cs"/>
        </a:defRPr>
      </a:lvl1pPr>
    </p:titleStyle>
    <p:bodyStyle>
      <a:lvl1pPr marL="205740" indent="-205105" algn="l" defTabSz="822960" rtl="0" eaLnBrk="1" latinLnBrk="0" hangingPunct="1">
        <a:lnSpc>
          <a:spcPct val="90000"/>
        </a:lnSpc>
        <a:spcBef>
          <a:spcPts val="900"/>
        </a:spcBef>
        <a:buFont typeface="Arial" panose="020B0604020202020204" pitchFamily="34" charset="0"/>
        <a:buChar char="•"/>
        <a:defRPr sz="2520" kern="1200">
          <a:solidFill>
            <a:schemeClr val="tx1"/>
          </a:solidFill>
          <a:latin typeface="+mn-lt"/>
          <a:ea typeface="+mn-ea"/>
          <a:cs typeface="+mn-cs"/>
        </a:defRPr>
      </a:lvl1pPr>
      <a:lvl2pPr marL="617220" indent="-205105" algn="l" defTabSz="822960" rtl="0" eaLnBrk="1" latinLnBrk="0" hangingPunct="1">
        <a:lnSpc>
          <a:spcPct val="90000"/>
        </a:lnSpc>
        <a:spcBef>
          <a:spcPts val="450"/>
        </a:spcBef>
        <a:buFont typeface="Arial" panose="020B0604020202020204" pitchFamily="34" charset="0"/>
        <a:buChar char="•"/>
        <a:defRPr sz="2160" kern="1200">
          <a:solidFill>
            <a:schemeClr val="tx1"/>
          </a:solidFill>
          <a:latin typeface="+mn-lt"/>
          <a:ea typeface="+mn-ea"/>
          <a:cs typeface="+mn-cs"/>
        </a:defRPr>
      </a:lvl2pPr>
      <a:lvl3pPr marL="1028700" indent="-205105" algn="l" defTabSz="822960" rtl="0" eaLnBrk="1" latinLnBrk="0" hangingPunct="1">
        <a:lnSpc>
          <a:spcPct val="90000"/>
        </a:lnSpc>
        <a:spcBef>
          <a:spcPts val="450"/>
        </a:spcBef>
        <a:buFont typeface="Arial" panose="020B0604020202020204" pitchFamily="34" charset="0"/>
        <a:buChar char="•"/>
        <a:defRPr sz="1800" kern="1200">
          <a:solidFill>
            <a:schemeClr val="tx1"/>
          </a:solidFill>
          <a:latin typeface="+mn-lt"/>
          <a:ea typeface="+mn-ea"/>
          <a:cs typeface="+mn-cs"/>
        </a:defRPr>
      </a:lvl3pPr>
      <a:lvl4pPr marL="1440180" indent="-205105"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4pPr>
      <a:lvl5pPr marL="1851660" indent="-205105"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5pPr>
      <a:lvl6pPr marL="2263140" indent="-205105"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6pPr>
      <a:lvl7pPr marL="2674620" indent="-205105"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7pPr>
      <a:lvl8pPr marL="3086100" indent="-205105"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8pPr>
      <a:lvl9pPr marL="3497580" indent="-205105"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9pPr>
    </p:bodyStyle>
    <p:otherStyle>
      <a:defPPr>
        <a:defRPr lang="en-US"/>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jpe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9.jpe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NUL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25" name="文本框 24"/>
          <p:cNvSpPr txBox="1"/>
          <p:nvPr/>
        </p:nvSpPr>
        <p:spPr>
          <a:xfrm>
            <a:off x="1654695" y="1805295"/>
            <a:ext cx="8806180" cy="1446550"/>
          </a:xfrm>
          <a:prstGeom prst="rect">
            <a:avLst/>
          </a:prstGeom>
          <a:noFill/>
        </p:spPr>
        <p:txBody>
          <a:bodyPr wrap="square" rtlCol="0">
            <a:spAutoFit/>
          </a:bodyPr>
          <a:lstStyle/>
          <a:p>
            <a:pPr algn="ctr"/>
            <a:r>
              <a:rPr lang="zh-CN" altLang="en-US" sz="4400" b="1" dirty="0">
                <a:gradFill>
                  <a:gsLst>
                    <a:gs pos="0">
                      <a:srgbClr val="E30000"/>
                    </a:gs>
                    <a:gs pos="100000">
                      <a:srgbClr val="760303"/>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第六章 第三节</a:t>
            </a:r>
            <a:endParaRPr lang="en-US" altLang="zh-CN" sz="4400" b="1" dirty="0">
              <a:gradFill>
                <a:gsLst>
                  <a:gs pos="0">
                    <a:srgbClr val="E30000"/>
                  </a:gs>
                  <a:gs pos="100000">
                    <a:srgbClr val="760303"/>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4400" b="1" dirty="0">
                <a:gradFill>
                  <a:gsLst>
                    <a:gs pos="0">
                      <a:srgbClr val="E30000"/>
                    </a:gs>
                    <a:gs pos="100000">
                      <a:srgbClr val="760303"/>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实现中华民族伟大复兴的中国梦</a:t>
            </a:r>
            <a:endParaRPr sz="4400" b="1" dirty="0">
              <a:gradFill>
                <a:gsLst>
                  <a:gs pos="0">
                    <a:srgbClr val="E30000"/>
                  </a:gs>
                  <a:gs pos="100000">
                    <a:srgbClr val="760303"/>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4" name="文本框 23"/>
          <p:cNvSpPr txBox="1"/>
          <p:nvPr/>
        </p:nvSpPr>
        <p:spPr>
          <a:xfrm>
            <a:off x="4822047" y="3710939"/>
            <a:ext cx="6308725" cy="400110"/>
          </a:xfrm>
          <a:prstGeom prst="rect">
            <a:avLst/>
          </a:prstGeom>
          <a:noFill/>
        </p:spPr>
        <p:txBody>
          <a:bodyPr wrap="square" rtlCol="0">
            <a:spAutoFit/>
          </a:bodyPr>
          <a:lstStyle/>
          <a:p>
            <a:pPr algn="ctr"/>
            <a:r>
              <a:rPr lang="zh-CN" altLang="en-US" b="1" dirty="0">
                <a:solidFill>
                  <a:srgbClr val="313757"/>
                </a:solidFill>
                <a:latin typeface="微软雅黑" panose="020B0503020204020204" pitchFamily="34" charset="-122"/>
                <a:ea typeface="微软雅黑" panose="020B0503020204020204" pitchFamily="34" charset="-122"/>
              </a:rPr>
              <a:t>践行社会主义核心价值观 凝聚最美中国梦</a:t>
            </a:r>
          </a:p>
        </p:txBody>
      </p:sp>
      <p:pic>
        <p:nvPicPr>
          <p:cNvPr id="20" name="图片 19" descr="6139 893"/>
          <p:cNvPicPr>
            <a:picLocks noChangeAspect="1"/>
          </p:cNvPicPr>
          <p:nvPr/>
        </p:nvPicPr>
        <p:blipFill>
          <a:blip r:embed="rId4" cstate="print"/>
          <a:stretch>
            <a:fillRect/>
          </a:stretch>
        </p:blipFill>
        <p:spPr>
          <a:xfrm>
            <a:off x="-3175" y="5715"/>
            <a:ext cx="5276215" cy="2270760"/>
          </a:xfrm>
          <a:prstGeom prst="rect">
            <a:avLst/>
          </a:prstGeom>
        </p:spPr>
      </p:pic>
      <p:pic>
        <p:nvPicPr>
          <p:cNvPr id="21" name="图片 20" descr="6139 783"/>
          <p:cNvPicPr>
            <a:picLocks noChangeAspect="1"/>
          </p:cNvPicPr>
          <p:nvPr/>
        </p:nvPicPr>
        <p:blipFill>
          <a:blip r:embed="rId5" cstate="print"/>
          <a:stretch>
            <a:fillRect/>
          </a:stretch>
        </p:blipFill>
        <p:spPr>
          <a:xfrm>
            <a:off x="9630604" y="298133"/>
            <a:ext cx="2335530" cy="2090420"/>
          </a:xfrm>
          <a:prstGeom prst="rect">
            <a:avLst/>
          </a:prstGeom>
        </p:spPr>
      </p:pic>
      <p:pic>
        <p:nvPicPr>
          <p:cNvPr id="8" name="图片 7" descr="2"/>
          <p:cNvPicPr>
            <a:picLocks noChangeAspect="1"/>
          </p:cNvPicPr>
          <p:nvPr/>
        </p:nvPicPr>
        <p:blipFill>
          <a:blip r:embed="rId6" cstate="print"/>
          <a:stretch>
            <a:fillRect/>
          </a:stretch>
        </p:blipFill>
        <p:spPr>
          <a:xfrm>
            <a:off x="-3175" y="4587240"/>
            <a:ext cx="3409950" cy="2276475"/>
          </a:xfrm>
          <a:prstGeom prst="rect">
            <a:avLst/>
          </a:prstGeom>
        </p:spPr>
      </p:pic>
      <p:pic>
        <p:nvPicPr>
          <p:cNvPr id="10" name="图片 9" descr="3"/>
          <p:cNvPicPr>
            <a:picLocks noChangeAspect="1"/>
          </p:cNvPicPr>
          <p:nvPr/>
        </p:nvPicPr>
        <p:blipFill>
          <a:blip r:embed="rId7" cstate="print"/>
          <a:stretch>
            <a:fillRect/>
          </a:stretch>
        </p:blipFill>
        <p:spPr>
          <a:xfrm>
            <a:off x="8536940" y="3011805"/>
            <a:ext cx="3640455" cy="4064635"/>
          </a:xfrm>
          <a:prstGeom prst="rect">
            <a:avLst/>
          </a:prstGeom>
        </p:spPr>
      </p:pic>
      <p:sp>
        <p:nvSpPr>
          <p:cNvPr id="2" name="文本框 1">
            <a:extLst>
              <a:ext uri="{FF2B5EF4-FFF2-40B4-BE49-F238E27FC236}">
                <a16:creationId xmlns:a16="http://schemas.microsoft.com/office/drawing/2014/main" xmlns="" id="{57CBBC55-8974-448F-BC4C-B4FC4AA28E6A}"/>
              </a:ext>
            </a:extLst>
          </p:cNvPr>
          <p:cNvSpPr txBox="1"/>
          <p:nvPr/>
        </p:nvSpPr>
        <p:spPr>
          <a:xfrm>
            <a:off x="5912326" y="4409630"/>
            <a:ext cx="4957924" cy="1200329"/>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旅游学院：</a:t>
            </a:r>
            <a:r>
              <a:rPr lang="en-US" altLang="zh-CN" sz="2400" dirty="0" smtClean="0">
                <a:latin typeface="微软雅黑" panose="020B0503020204020204" pitchFamily="34" charset="-122"/>
                <a:ea typeface="微软雅黑" panose="020B0503020204020204" pitchFamily="34" charset="-122"/>
              </a:rPr>
              <a:t>1610105</a:t>
            </a:r>
            <a:r>
              <a:rPr lang="zh-CN" altLang="en-US" sz="2400" dirty="0" smtClean="0">
                <a:latin typeface="微软雅黑" panose="020B0503020204020204" pitchFamily="34" charset="-122"/>
                <a:ea typeface="微软雅黑" panose="020B0503020204020204" pitchFamily="34" charset="-122"/>
              </a:rPr>
              <a:t>班</a:t>
            </a:r>
            <a:endParaRPr lang="en-US" altLang="zh-CN" sz="2400" dirty="0" smtClean="0">
              <a:latin typeface="微软雅黑" panose="020B0503020204020204" pitchFamily="34" charset="-122"/>
              <a:ea typeface="微软雅黑" panose="020B0503020204020204" pitchFamily="34" charset="-122"/>
            </a:endParaRPr>
          </a:p>
          <a:p>
            <a:r>
              <a:rPr lang="zh-CN" altLang="en-US" sz="2400" dirty="0" smtClean="0">
                <a:latin typeface="微软雅黑" panose="020B0503020204020204" pitchFamily="34" charset="-122"/>
                <a:ea typeface="微软雅黑" panose="020B0503020204020204" pitchFamily="34" charset="-122"/>
              </a:rPr>
              <a:t>   主讲人</a:t>
            </a:r>
            <a:r>
              <a:rPr lang="zh-CN" altLang="en-US" sz="2400" dirty="0">
                <a:latin typeface="微软雅黑" panose="020B0503020204020204" pitchFamily="34" charset="-122"/>
                <a:ea typeface="微软雅黑" panose="020B0503020204020204" pitchFamily="34" charset="-122"/>
              </a:rPr>
              <a:t>：曹佰超</a:t>
            </a:r>
            <a:endParaRPr lang="en-US" altLang="zh-CN" sz="2400" dirty="0">
              <a:latin typeface="微软雅黑" panose="020B0503020204020204" pitchFamily="34" charset="-122"/>
              <a:ea typeface="微软雅黑" panose="020B0503020204020204" pitchFamily="34" charset="-122"/>
            </a:endParaRPr>
          </a:p>
          <a:p>
            <a:r>
              <a:rPr lang="zh-CN" altLang="en-US" sz="2400" dirty="0" smtClean="0">
                <a:latin typeface="微软雅黑" panose="020B0503020204020204" pitchFamily="34" charset="-122"/>
                <a:ea typeface="微软雅黑" panose="020B0503020204020204" pitchFamily="34" charset="-122"/>
              </a:rPr>
              <a:t>   助讲人：</a:t>
            </a:r>
            <a:r>
              <a:rPr lang="zh-CN" altLang="en-US" sz="2400" dirty="0">
                <a:latin typeface="微软雅黑" panose="020B0503020204020204" pitchFamily="34" charset="-122"/>
                <a:ea typeface="微软雅黑" panose="020B0503020204020204" pitchFamily="34" charset="-122"/>
              </a:rPr>
              <a:t>陈    辉  </a:t>
            </a:r>
            <a:r>
              <a:rPr lang="zh-CN" altLang="en-US" sz="2400" dirty="0" smtClean="0">
                <a:latin typeface="微软雅黑" panose="020B0503020204020204" pitchFamily="34" charset="-122"/>
                <a:ea typeface="微软雅黑" panose="020B0503020204020204" pitchFamily="34" charset="-122"/>
              </a:rPr>
              <a:t>郭晓璇</a:t>
            </a:r>
            <a:r>
              <a:rPr lang="en-US" altLang="zh-CN" sz="2400" dirty="0" smtClean="0">
                <a:latin typeface="微软雅黑" panose="020B0503020204020204" pitchFamily="34" charset="-122"/>
                <a:ea typeface="微软雅黑" panose="020B0503020204020204" pitchFamily="34" charset="-122"/>
              </a:rPr>
              <a:t>  </a:t>
            </a:r>
            <a:r>
              <a:rPr lang="zh-CN" altLang="en-US" sz="2400" dirty="0" smtClean="0">
                <a:latin typeface="微软雅黑" panose="020B0503020204020204" pitchFamily="34" charset="-122"/>
                <a:ea typeface="微软雅黑" panose="020B0503020204020204" pitchFamily="34" charset="-122"/>
              </a:rPr>
              <a:t>赵</a:t>
            </a:r>
            <a:r>
              <a:rPr lang="zh-CN" altLang="en-US" sz="2400" dirty="0">
                <a:latin typeface="微软雅黑" panose="020B0503020204020204" pitchFamily="34" charset="-122"/>
                <a:ea typeface="微软雅黑" panose="020B0503020204020204" pitchFamily="34" charset="-122"/>
              </a:rPr>
              <a:t>欣莹</a:t>
            </a:r>
          </a:p>
        </p:txBody>
      </p:sp>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0" presetClass="entr" presetSubtype="0" decel="10000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1000" fill="hold"/>
                                        <p:tgtEl>
                                          <p:spTgt spid="10"/>
                                        </p:tgtEl>
                                        <p:attrNameLst>
                                          <p:attrName>ppt_w</p:attrName>
                                        </p:attrNameLst>
                                      </p:cBhvr>
                                      <p:tavLst>
                                        <p:tav tm="0">
                                          <p:val>
                                            <p:strVal val="#ppt_w+.3"/>
                                          </p:val>
                                        </p:tav>
                                        <p:tav tm="100000">
                                          <p:val>
                                            <p:strVal val="#ppt_w"/>
                                          </p:val>
                                        </p:tav>
                                      </p:tavLst>
                                    </p:anim>
                                    <p:anim calcmode="lin" valueType="num">
                                      <p:cBhvr>
                                        <p:cTn id="19" dur="1000" fill="hold"/>
                                        <p:tgtEl>
                                          <p:spTgt spid="10"/>
                                        </p:tgtEl>
                                        <p:attrNameLst>
                                          <p:attrName>ppt_h</p:attrName>
                                        </p:attrNameLst>
                                      </p:cBhvr>
                                      <p:tavLst>
                                        <p:tav tm="0">
                                          <p:val>
                                            <p:strVal val="#ppt_h"/>
                                          </p:val>
                                        </p:tav>
                                        <p:tav tm="100000">
                                          <p:val>
                                            <p:strVal val="#ppt_h"/>
                                          </p:val>
                                        </p:tav>
                                      </p:tavLst>
                                    </p:anim>
                                    <p:animEffect transition="in" filter="fade">
                                      <p:cBhvr>
                                        <p:cTn id="20" dur="1000"/>
                                        <p:tgtEl>
                                          <p:spTgt spid="10"/>
                                        </p:tgtEl>
                                      </p:cBhvr>
                                    </p:animEffect>
                                  </p:childTnLst>
                                </p:cTn>
                              </p:par>
                            </p:childTnLst>
                          </p:cTn>
                        </p:par>
                        <p:par>
                          <p:cTn id="21" fill="hold">
                            <p:stCondLst>
                              <p:cond delay="2500"/>
                            </p:stCondLst>
                            <p:childTnLst>
                              <p:par>
                                <p:cTn id="22" presetID="2" presetClass="entr" presetSubtype="2"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1+#ppt_w/2"/>
                                          </p:val>
                                        </p:tav>
                                        <p:tav tm="100000">
                                          <p:val>
                                            <p:strVal val="#ppt_x"/>
                                          </p:val>
                                        </p:tav>
                                      </p:tavLst>
                                    </p:anim>
                                    <p:anim calcmode="lin" valueType="num">
                                      <p:cBhvr additive="base">
                                        <p:cTn id="25" dur="500" fill="hold"/>
                                        <p:tgtEl>
                                          <p:spTgt spid="21"/>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25"/>
                                        </p:tgtEl>
                                        <p:attrNameLst>
                                          <p:attrName>style.visibility</p:attrName>
                                        </p:attrNameLst>
                                      </p:cBhvr>
                                      <p:to>
                                        <p:strVal val="visible"/>
                                      </p:to>
                                    </p:set>
                                    <p:anim calcmode="lin" valueType="num">
                                      <p:cBhvr>
                                        <p:cTn id="29"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5"/>
                                        </p:tgtEl>
                                        <p:attrNameLst>
                                          <p:attrName>ppt_y</p:attrName>
                                        </p:attrNameLst>
                                      </p:cBhvr>
                                      <p:tavLst>
                                        <p:tav tm="0">
                                          <p:val>
                                            <p:strVal val="#ppt_y"/>
                                          </p:val>
                                        </p:tav>
                                        <p:tav tm="100000">
                                          <p:val>
                                            <p:strVal val="#ppt_y"/>
                                          </p:val>
                                        </p:tav>
                                      </p:tavLst>
                                    </p:anim>
                                    <p:anim calcmode="lin" valueType="num">
                                      <p:cBhvr>
                                        <p:cTn id="31"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25"/>
                                        </p:tgtEl>
                                      </p:cBhvr>
                                    </p:animEffect>
                                  </p:childTnLst>
                                </p:cTn>
                              </p:par>
                            </p:childTnLst>
                          </p:cTn>
                        </p:par>
                        <p:par>
                          <p:cTn id="34" fill="hold">
                            <p:stCondLst>
                              <p:cond delay="4450"/>
                            </p:stCondLst>
                            <p:childTnLst>
                              <p:par>
                                <p:cTn id="35" presetID="42" presetClass="entr" presetSubtype="0"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childTnLst>
                          </p:cTn>
                        </p:par>
                        <p:par>
                          <p:cTn id="40" fill="hold">
                            <p:stCondLst>
                              <p:cond delay="545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4" grpId="0"/>
      <p:bldP spid="2" grpId="0"/>
    </p:bldLst>
  </p:timing>
  <p:extLst mod="1">
    <p:ext uri="{E180D4A7-C9FB-4DFB-919C-405C955672EB}">
      <p14:showEvtLst xmlns:p14="http://schemas.microsoft.com/office/powerpoint/2010/main" xmlns="">
        <p14:playEvt time="0" objId="5"/>
      </p14:showEvtLst>
    </p:ext>
  </p:extLst>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pic>
        <p:nvPicPr>
          <p:cNvPr id="9" name="图片 8" descr="E:\素材\国庆\包图网_12500老兵走好军人队伍欢送展板\3.png3"/>
          <p:cNvPicPr>
            <a:picLocks noChangeAspect="1"/>
          </p:cNvPicPr>
          <p:nvPr/>
        </p:nvPicPr>
        <p:blipFill>
          <a:blip r:embed="rId4" cstate="print"/>
          <a:srcRect/>
          <a:stretch>
            <a:fillRect/>
          </a:stretch>
        </p:blipFill>
        <p:spPr>
          <a:xfrm>
            <a:off x="7964170" y="1974215"/>
            <a:ext cx="4230370" cy="5146040"/>
          </a:xfrm>
          <a:prstGeom prst="rect">
            <a:avLst/>
          </a:prstGeom>
        </p:spPr>
      </p:pic>
      <p:cxnSp>
        <p:nvCxnSpPr>
          <p:cNvPr id="11" name="直接连接符 10"/>
          <p:cNvCxnSpPr/>
          <p:nvPr/>
        </p:nvCxnSpPr>
        <p:spPr>
          <a:xfrm>
            <a:off x="408305" y="6350"/>
            <a:ext cx="0" cy="6845935"/>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0" y="822960"/>
            <a:ext cx="420370" cy="762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flipV="1">
            <a:off x="-12065" y="5943600"/>
            <a:ext cx="420370" cy="762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12065" y="3383280"/>
            <a:ext cx="420370" cy="762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12065" y="2103120"/>
            <a:ext cx="420370" cy="762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0" y="4663440"/>
            <a:ext cx="420370" cy="762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9547497" y="1973897"/>
            <a:ext cx="822325" cy="2487295"/>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descr="b2137ae335d32356799c409fc1020f94"/>
          <p:cNvPicPr>
            <a:picLocks noChangeAspect="1"/>
          </p:cNvPicPr>
          <p:nvPr/>
        </p:nvPicPr>
        <p:blipFill>
          <a:blip r:embed="rId5" cstate="print"/>
          <a:stretch>
            <a:fillRect/>
          </a:stretch>
        </p:blipFill>
        <p:spPr>
          <a:xfrm>
            <a:off x="9554210" y="2475865"/>
            <a:ext cx="822325" cy="133350"/>
          </a:xfrm>
          <a:prstGeom prst="rect">
            <a:avLst/>
          </a:prstGeom>
        </p:spPr>
      </p:pic>
      <p:sp>
        <p:nvSpPr>
          <p:cNvPr id="20" name="文本框 19"/>
          <p:cNvSpPr txBox="1"/>
          <p:nvPr/>
        </p:nvSpPr>
        <p:spPr>
          <a:xfrm>
            <a:off x="9527312" y="2519706"/>
            <a:ext cx="877163" cy="1852989"/>
          </a:xfrm>
          <a:prstGeom prst="rect">
            <a:avLst/>
          </a:prstGeom>
          <a:noFill/>
        </p:spPr>
        <p:txBody>
          <a:bodyPr vert="eaVert" wrap="square" rtlCol="0">
            <a:spAutoFit/>
          </a:bodyPr>
          <a:lstStyle/>
          <a:p>
            <a:pPr algn="l"/>
            <a:r>
              <a:rPr lang="zh-CN" sz="4500" b="1" dirty="0">
                <a:solidFill>
                  <a:schemeClr val="bg1"/>
                </a:solidFill>
                <a:effectLst>
                  <a:outerShdw blurRad="38100" dist="38100" dir="2700000" algn="tl">
                    <a:srgbClr val="000000">
                      <a:alpha val="43137"/>
                    </a:srgbClr>
                  </a:outerShdw>
                </a:effectLst>
                <a:latin typeface="华文中宋" panose="02010600040101010101" charset="-122"/>
                <a:ea typeface="华文中宋" panose="02010600040101010101" charset="-122"/>
              </a:rPr>
              <a:t>目录</a:t>
            </a:r>
          </a:p>
        </p:txBody>
      </p:sp>
      <p:sp>
        <p:nvSpPr>
          <p:cNvPr id="28" name="文本框 27"/>
          <p:cNvSpPr txBox="1"/>
          <p:nvPr/>
        </p:nvSpPr>
        <p:spPr>
          <a:xfrm>
            <a:off x="2057720" y="1466850"/>
            <a:ext cx="492443" cy="2478066"/>
          </a:xfrm>
          <a:prstGeom prst="rect">
            <a:avLst/>
          </a:prstGeom>
          <a:noFill/>
        </p:spPr>
        <p:txBody>
          <a:bodyPr vert="eaVert" wrap="square" rtlCol="0">
            <a:spAutoFit/>
          </a:bodyPr>
          <a:lstStyle/>
          <a:p>
            <a:pPr algn="l"/>
            <a:r>
              <a:rPr lang="zh-CN" altLang="en-US" dirty="0">
                <a:gradFill>
                  <a:gsLst>
                    <a:gs pos="0">
                      <a:srgbClr val="E30000"/>
                    </a:gs>
                    <a:gs pos="100000">
                      <a:srgbClr val="760303"/>
                    </a:gs>
                  </a:gsLst>
                  <a:lin ang="5400000" scaled="0"/>
                </a:gradFill>
                <a:latin typeface="华文中宋" panose="02010600040101010101" charset="-122"/>
                <a:ea typeface="华文中宋" panose="02010600040101010101" charset="-122"/>
              </a:rPr>
              <a:t>中国梦的提出</a:t>
            </a:r>
            <a:endParaRPr lang="en-US" altLang="zh-CN" dirty="0">
              <a:gradFill>
                <a:gsLst>
                  <a:gs pos="0">
                    <a:srgbClr val="E30000"/>
                  </a:gs>
                  <a:gs pos="100000">
                    <a:srgbClr val="760303"/>
                  </a:gs>
                </a:gsLst>
                <a:lin ang="5400000" scaled="0"/>
              </a:gradFill>
              <a:latin typeface="华文中宋" panose="02010600040101010101" charset="-122"/>
              <a:ea typeface="华文中宋" panose="02010600040101010101" charset="-122"/>
            </a:endParaRPr>
          </a:p>
        </p:txBody>
      </p:sp>
      <p:sp>
        <p:nvSpPr>
          <p:cNvPr id="29" name="文本框 28"/>
          <p:cNvSpPr txBox="1"/>
          <p:nvPr/>
        </p:nvSpPr>
        <p:spPr>
          <a:xfrm>
            <a:off x="3885850" y="1484380"/>
            <a:ext cx="492443" cy="2460535"/>
          </a:xfrm>
          <a:prstGeom prst="rect">
            <a:avLst/>
          </a:prstGeom>
          <a:noFill/>
        </p:spPr>
        <p:txBody>
          <a:bodyPr vert="eaVert" wrap="square" rtlCol="0">
            <a:spAutoFit/>
          </a:bodyPr>
          <a:lstStyle/>
          <a:p>
            <a:pPr algn="l"/>
            <a:r>
              <a:rPr lang="zh-CN" altLang="en-US" dirty="0">
                <a:gradFill>
                  <a:gsLst>
                    <a:gs pos="0">
                      <a:srgbClr val="E30000"/>
                    </a:gs>
                    <a:gs pos="100000">
                      <a:srgbClr val="760303"/>
                    </a:gs>
                  </a:gsLst>
                  <a:lin ang="5400000" scaled="0"/>
                </a:gradFill>
                <a:latin typeface="华文中宋" panose="02010600040101010101" charset="-122"/>
                <a:ea typeface="华文中宋" panose="02010600040101010101" charset="-122"/>
              </a:rPr>
              <a:t>中国梦的内涵</a:t>
            </a:r>
            <a:endParaRPr lang="zh-CN" dirty="0">
              <a:gradFill>
                <a:gsLst>
                  <a:gs pos="0">
                    <a:srgbClr val="E30000"/>
                  </a:gs>
                  <a:gs pos="100000">
                    <a:srgbClr val="760303"/>
                  </a:gs>
                </a:gsLst>
                <a:lin ang="5400000" scaled="0"/>
              </a:gradFill>
              <a:latin typeface="华文中宋" panose="02010600040101010101" charset="-122"/>
              <a:ea typeface="华文中宋" panose="02010600040101010101" charset="-122"/>
            </a:endParaRPr>
          </a:p>
        </p:txBody>
      </p:sp>
      <p:sp>
        <p:nvSpPr>
          <p:cNvPr id="30" name="文本框 29"/>
          <p:cNvSpPr txBox="1"/>
          <p:nvPr/>
        </p:nvSpPr>
        <p:spPr>
          <a:xfrm>
            <a:off x="5433336" y="1403985"/>
            <a:ext cx="800219" cy="2141720"/>
          </a:xfrm>
          <a:prstGeom prst="rect">
            <a:avLst/>
          </a:prstGeom>
          <a:noFill/>
        </p:spPr>
        <p:txBody>
          <a:bodyPr vert="eaVert" wrap="square" rtlCol="0">
            <a:spAutoFit/>
          </a:bodyPr>
          <a:lstStyle/>
          <a:p>
            <a:pPr algn="l"/>
            <a:r>
              <a:rPr lang="zh-CN" altLang="en-US" dirty="0">
                <a:gradFill>
                  <a:gsLst>
                    <a:gs pos="0">
                      <a:srgbClr val="E30000"/>
                    </a:gs>
                    <a:gs pos="100000">
                      <a:srgbClr val="760303"/>
                    </a:gs>
                  </a:gsLst>
                  <a:lin ang="5400000" scaled="0"/>
                </a:gradFill>
                <a:latin typeface="华文中宋" panose="02010600040101010101" charset="-122"/>
                <a:ea typeface="华文中宋" panose="02010600040101010101" charset="-122"/>
              </a:rPr>
              <a:t>实现中国梦的路径</a:t>
            </a:r>
            <a:endParaRPr lang="zh-CN" dirty="0">
              <a:gradFill>
                <a:gsLst>
                  <a:gs pos="0">
                    <a:srgbClr val="E30000"/>
                  </a:gs>
                  <a:gs pos="100000">
                    <a:srgbClr val="760303"/>
                  </a:gs>
                </a:gsLst>
                <a:lin ang="5400000" scaled="0"/>
              </a:gradFill>
              <a:latin typeface="华文中宋" panose="02010600040101010101" charset="-122"/>
              <a:ea typeface="华文中宋" panose="02010600040101010101" charset="-122"/>
            </a:endParaRPr>
          </a:p>
        </p:txBody>
      </p:sp>
      <p:sp>
        <p:nvSpPr>
          <p:cNvPr id="31" name="文本框 30"/>
          <p:cNvSpPr txBox="1"/>
          <p:nvPr/>
        </p:nvSpPr>
        <p:spPr>
          <a:xfrm>
            <a:off x="7286660" y="1448724"/>
            <a:ext cx="800219" cy="2141720"/>
          </a:xfrm>
          <a:prstGeom prst="rect">
            <a:avLst/>
          </a:prstGeom>
          <a:noFill/>
        </p:spPr>
        <p:txBody>
          <a:bodyPr vert="eaVert" wrap="square" rtlCol="0">
            <a:spAutoFit/>
          </a:bodyPr>
          <a:lstStyle/>
          <a:p>
            <a:pPr algn="l"/>
            <a:r>
              <a:rPr lang="zh-CN" altLang="en-US" dirty="0">
                <a:gradFill>
                  <a:gsLst>
                    <a:gs pos="0">
                      <a:srgbClr val="E30000"/>
                    </a:gs>
                    <a:gs pos="100000">
                      <a:srgbClr val="760303"/>
                    </a:gs>
                  </a:gsLst>
                  <a:lin ang="5400000" scaled="0"/>
                </a:gradFill>
                <a:latin typeface="华文中宋" panose="02010600040101010101" charset="-122"/>
                <a:ea typeface="华文中宋" panose="02010600040101010101" charset="-122"/>
              </a:rPr>
              <a:t>当代大学生应该怎么做</a:t>
            </a:r>
            <a:endParaRPr lang="zh-CN" dirty="0">
              <a:gradFill>
                <a:gsLst>
                  <a:gs pos="0">
                    <a:srgbClr val="E30000"/>
                  </a:gs>
                  <a:gs pos="100000">
                    <a:srgbClr val="760303"/>
                  </a:gs>
                </a:gsLst>
                <a:lin ang="5400000" scaled="0"/>
              </a:gradFill>
              <a:latin typeface="华文中宋" panose="02010600040101010101" charset="-122"/>
              <a:ea typeface="华文中宋" panose="02010600040101010101" charset="-122"/>
            </a:endParaRPr>
          </a:p>
        </p:txBody>
      </p:sp>
      <p:cxnSp>
        <p:nvCxnSpPr>
          <p:cNvPr id="33" name="直接连接符 32"/>
          <p:cNvCxnSpPr/>
          <p:nvPr/>
        </p:nvCxnSpPr>
        <p:spPr>
          <a:xfrm flipH="1">
            <a:off x="2296633" y="3626100"/>
            <a:ext cx="6350" cy="125031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2059143" y="4977380"/>
            <a:ext cx="642620" cy="396240"/>
          </a:xfrm>
          <a:prstGeom prst="rect">
            <a:avLst/>
          </a:prstGeom>
          <a:noFill/>
        </p:spPr>
        <p:txBody>
          <a:bodyPr vert="horz" wrap="square" rtlCol="0">
            <a:spAutoFit/>
          </a:bodyPr>
          <a:lstStyle/>
          <a:p>
            <a:pPr algn="l"/>
            <a:r>
              <a:rPr lang="en-US" altLang="zh-CN">
                <a:gradFill>
                  <a:gsLst>
                    <a:gs pos="0">
                      <a:srgbClr val="E30000"/>
                    </a:gs>
                    <a:gs pos="100000">
                      <a:srgbClr val="760303"/>
                    </a:gs>
                  </a:gsLst>
                  <a:lin ang="5400000" scaled="0"/>
                </a:gradFill>
                <a:latin typeface="华文中宋" panose="02010600040101010101" charset="-122"/>
                <a:ea typeface="华文中宋" panose="02010600040101010101" charset="-122"/>
              </a:rPr>
              <a:t>01</a:t>
            </a:r>
          </a:p>
        </p:txBody>
      </p:sp>
      <p:sp>
        <p:nvSpPr>
          <p:cNvPr id="36" name="文本框 35"/>
          <p:cNvSpPr txBox="1"/>
          <p:nvPr/>
        </p:nvSpPr>
        <p:spPr>
          <a:xfrm>
            <a:off x="3892948" y="4977380"/>
            <a:ext cx="642620" cy="396240"/>
          </a:xfrm>
          <a:prstGeom prst="rect">
            <a:avLst/>
          </a:prstGeom>
          <a:noFill/>
        </p:spPr>
        <p:txBody>
          <a:bodyPr vert="horz" wrap="square" rtlCol="0">
            <a:spAutoFit/>
          </a:bodyPr>
          <a:lstStyle/>
          <a:p>
            <a:pPr algn="l"/>
            <a:r>
              <a:rPr lang="en-US" altLang="zh-CN">
                <a:gradFill>
                  <a:gsLst>
                    <a:gs pos="0">
                      <a:srgbClr val="E30000"/>
                    </a:gs>
                    <a:gs pos="100000">
                      <a:srgbClr val="760303"/>
                    </a:gs>
                  </a:gsLst>
                  <a:lin ang="5400000" scaled="0"/>
                </a:gradFill>
                <a:latin typeface="华文中宋" panose="02010600040101010101" charset="-122"/>
                <a:ea typeface="华文中宋" panose="02010600040101010101" charset="-122"/>
              </a:rPr>
              <a:t>02</a:t>
            </a:r>
          </a:p>
        </p:txBody>
      </p:sp>
      <p:sp>
        <p:nvSpPr>
          <p:cNvPr id="37" name="文本框 36"/>
          <p:cNvSpPr txBox="1"/>
          <p:nvPr/>
        </p:nvSpPr>
        <p:spPr>
          <a:xfrm>
            <a:off x="5774690" y="4941281"/>
            <a:ext cx="642620" cy="396240"/>
          </a:xfrm>
          <a:prstGeom prst="rect">
            <a:avLst/>
          </a:prstGeom>
          <a:noFill/>
        </p:spPr>
        <p:txBody>
          <a:bodyPr vert="horz" wrap="square" rtlCol="0">
            <a:spAutoFit/>
          </a:bodyPr>
          <a:lstStyle/>
          <a:p>
            <a:pPr algn="l"/>
            <a:r>
              <a:rPr lang="en-US" altLang="zh-CN" dirty="0">
                <a:gradFill>
                  <a:gsLst>
                    <a:gs pos="0">
                      <a:srgbClr val="E30000"/>
                    </a:gs>
                    <a:gs pos="100000">
                      <a:srgbClr val="760303"/>
                    </a:gs>
                  </a:gsLst>
                  <a:lin ang="5400000" scaled="0"/>
                </a:gradFill>
                <a:latin typeface="华文中宋" panose="02010600040101010101" charset="-122"/>
                <a:ea typeface="华文中宋" panose="02010600040101010101" charset="-122"/>
              </a:rPr>
              <a:t>03</a:t>
            </a:r>
          </a:p>
        </p:txBody>
      </p:sp>
      <p:sp>
        <p:nvSpPr>
          <p:cNvPr id="38" name="文本框 37"/>
          <p:cNvSpPr txBox="1"/>
          <p:nvPr/>
        </p:nvSpPr>
        <p:spPr>
          <a:xfrm>
            <a:off x="7570235" y="4970010"/>
            <a:ext cx="642620" cy="396240"/>
          </a:xfrm>
          <a:prstGeom prst="rect">
            <a:avLst/>
          </a:prstGeom>
          <a:noFill/>
        </p:spPr>
        <p:txBody>
          <a:bodyPr vert="horz" wrap="square" rtlCol="0">
            <a:spAutoFit/>
          </a:bodyPr>
          <a:lstStyle/>
          <a:p>
            <a:pPr algn="l"/>
            <a:r>
              <a:rPr lang="en-US" altLang="zh-CN" dirty="0">
                <a:gradFill>
                  <a:gsLst>
                    <a:gs pos="0">
                      <a:srgbClr val="E30000"/>
                    </a:gs>
                    <a:gs pos="100000">
                      <a:srgbClr val="760303"/>
                    </a:gs>
                  </a:gsLst>
                  <a:lin ang="5400000" scaled="0"/>
                </a:gradFill>
                <a:latin typeface="华文中宋" panose="02010600040101010101" charset="-122"/>
                <a:ea typeface="华文中宋" panose="02010600040101010101" charset="-122"/>
              </a:rPr>
              <a:t>04</a:t>
            </a:r>
          </a:p>
        </p:txBody>
      </p:sp>
      <p:cxnSp>
        <p:nvCxnSpPr>
          <p:cNvPr id="40" name="直接连接符 39"/>
          <p:cNvCxnSpPr/>
          <p:nvPr/>
        </p:nvCxnSpPr>
        <p:spPr>
          <a:xfrm flipH="1">
            <a:off x="4142187" y="3628630"/>
            <a:ext cx="6350" cy="125031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5987741" y="3665265"/>
            <a:ext cx="6350" cy="125031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7812570" y="3590444"/>
            <a:ext cx="6350" cy="125031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26" name="图片 25" descr="gyhju56764"/>
          <p:cNvPicPr>
            <a:picLocks noChangeAspect="1"/>
          </p:cNvPicPr>
          <p:nvPr/>
        </p:nvPicPr>
        <p:blipFill>
          <a:blip r:embed="rId6" cstate="print"/>
          <a:stretch>
            <a:fillRect/>
          </a:stretch>
        </p:blipFill>
        <p:spPr>
          <a:xfrm>
            <a:off x="0" y="6350"/>
            <a:ext cx="9037955" cy="1359535"/>
          </a:xfrm>
          <a:prstGeom prst="rect">
            <a:avLst/>
          </a:prstGeom>
        </p:spPr>
      </p:pic>
      <p:pic>
        <p:nvPicPr>
          <p:cNvPr id="8" name="图片 7" descr="6139 783"/>
          <p:cNvPicPr>
            <a:picLocks noChangeAspect="1"/>
          </p:cNvPicPr>
          <p:nvPr/>
        </p:nvPicPr>
        <p:blipFill>
          <a:blip r:embed="rId7" cstate="print"/>
          <a:stretch>
            <a:fillRect/>
          </a:stretch>
        </p:blipFill>
        <p:spPr>
          <a:xfrm>
            <a:off x="9907905" y="375285"/>
            <a:ext cx="1938655" cy="1735455"/>
          </a:xfrm>
          <a:prstGeom prst="rect">
            <a:avLst/>
          </a:prstGeom>
        </p:spPr>
      </p:pic>
      <p:pic>
        <p:nvPicPr>
          <p:cNvPr id="13" name="图片 12" descr="E:\素材\国庆\包图网_12500老兵走好军人队伍欢送展板\2.png2"/>
          <p:cNvPicPr>
            <a:picLocks noChangeAspect="1"/>
          </p:cNvPicPr>
          <p:nvPr/>
        </p:nvPicPr>
        <p:blipFill>
          <a:blip r:embed="rId8" cstate="print"/>
          <a:srcRect/>
          <a:stretch>
            <a:fillRect/>
          </a:stretch>
        </p:blipFill>
        <p:spPr>
          <a:xfrm>
            <a:off x="-12065" y="5142865"/>
            <a:ext cx="2689860" cy="1709420"/>
          </a:xfrm>
          <a:prstGeom prst="rect">
            <a:avLst/>
          </a:prstGeom>
        </p:spPr>
      </p:pic>
    </p:spTree>
  </p:cSld>
  <p:clrMapOvr>
    <a:masterClrMapping/>
  </p:clrMapOvr>
  <mc:AlternateContent xmlns:mc="http://schemas.openxmlformats.org/markup-compatibility/2006">
    <mc:Choice xmlns:p15="http://schemas.microsoft.com/office/powerpoint/2012/main" xmlns="" Requires="p15">
      <p:transition>
        <p15:prstTrans prst="airplan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anim calcmode="lin" valueType="num">
                                      <p:cBhvr>
                                        <p:cTn id="13" dur="500" fill="hold"/>
                                        <p:tgtEl>
                                          <p:spTgt spid="9"/>
                                        </p:tgtEl>
                                        <p:attrNameLst>
                                          <p:attrName>ppt_x</p:attrName>
                                        </p:attrNameLst>
                                      </p:cBhvr>
                                      <p:tavLst>
                                        <p:tav tm="0">
                                          <p:val>
                                            <p:strVal val="#ppt_x"/>
                                          </p:val>
                                        </p:tav>
                                        <p:tav tm="100000">
                                          <p:val>
                                            <p:strVal val="#ppt_x"/>
                                          </p:val>
                                        </p:tav>
                                      </p:tavLst>
                                    </p:anim>
                                    <p:anim calcmode="lin" valueType="num">
                                      <p:cBhvr>
                                        <p:cTn id="14" dur="5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53" presetClass="entr" presetSubtype="16"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childTnLst>
                          </p:cTn>
                        </p:par>
                        <p:par>
                          <p:cTn id="31" fill="hold">
                            <p:stCondLst>
                              <p:cond delay="1500"/>
                            </p:stCondLst>
                            <p:childTnLst>
                              <p:par>
                                <p:cTn id="32" presetID="42" presetClass="entr" presetSubtype="0"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1000"/>
                                        <p:tgtEl>
                                          <p:spTgt spid="28"/>
                                        </p:tgtEl>
                                      </p:cBhvr>
                                    </p:animEffect>
                                    <p:anim calcmode="lin" valueType="num">
                                      <p:cBhvr>
                                        <p:cTn id="35" dur="1000" fill="hold"/>
                                        <p:tgtEl>
                                          <p:spTgt spid="28"/>
                                        </p:tgtEl>
                                        <p:attrNameLst>
                                          <p:attrName>ppt_x</p:attrName>
                                        </p:attrNameLst>
                                      </p:cBhvr>
                                      <p:tavLst>
                                        <p:tav tm="0">
                                          <p:val>
                                            <p:strVal val="#ppt_x"/>
                                          </p:val>
                                        </p:tav>
                                        <p:tav tm="100000">
                                          <p:val>
                                            <p:strVal val="#ppt_x"/>
                                          </p:val>
                                        </p:tav>
                                      </p:tavLst>
                                    </p:anim>
                                    <p:anim calcmode="lin" valueType="num">
                                      <p:cBhvr>
                                        <p:cTn id="36" dur="1000" fill="hold"/>
                                        <p:tgtEl>
                                          <p:spTgt spid="2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1000" fill="hold"/>
                                        <p:tgtEl>
                                          <p:spTgt spid="2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1000"/>
                                        <p:tgtEl>
                                          <p:spTgt spid="30"/>
                                        </p:tgtEl>
                                      </p:cBhvr>
                                    </p:animEffect>
                                    <p:anim calcmode="lin" valueType="num">
                                      <p:cBhvr>
                                        <p:cTn id="45" dur="1000" fill="hold"/>
                                        <p:tgtEl>
                                          <p:spTgt spid="30"/>
                                        </p:tgtEl>
                                        <p:attrNameLst>
                                          <p:attrName>ppt_x</p:attrName>
                                        </p:attrNameLst>
                                      </p:cBhvr>
                                      <p:tavLst>
                                        <p:tav tm="0">
                                          <p:val>
                                            <p:strVal val="#ppt_x"/>
                                          </p:val>
                                        </p:tav>
                                        <p:tav tm="100000">
                                          <p:val>
                                            <p:strVal val="#ppt_x"/>
                                          </p:val>
                                        </p:tav>
                                      </p:tavLst>
                                    </p:anim>
                                    <p:anim calcmode="lin" valueType="num">
                                      <p:cBhvr>
                                        <p:cTn id="46" dur="1000" fill="hold"/>
                                        <p:tgtEl>
                                          <p:spTgt spid="3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1000"/>
                                        <p:tgtEl>
                                          <p:spTgt spid="31"/>
                                        </p:tgtEl>
                                      </p:cBhvr>
                                    </p:animEffect>
                                    <p:anim calcmode="lin" valueType="num">
                                      <p:cBhvr>
                                        <p:cTn id="50" dur="1000" fill="hold"/>
                                        <p:tgtEl>
                                          <p:spTgt spid="31"/>
                                        </p:tgtEl>
                                        <p:attrNameLst>
                                          <p:attrName>ppt_x</p:attrName>
                                        </p:attrNameLst>
                                      </p:cBhvr>
                                      <p:tavLst>
                                        <p:tav tm="0">
                                          <p:val>
                                            <p:strVal val="#ppt_x"/>
                                          </p:val>
                                        </p:tav>
                                        <p:tav tm="100000">
                                          <p:val>
                                            <p:strVal val="#ppt_x"/>
                                          </p:val>
                                        </p:tav>
                                      </p:tavLst>
                                    </p:anim>
                                    <p:anim calcmode="lin" valueType="num">
                                      <p:cBhvr>
                                        <p:cTn id="51" dur="1000" fill="hold"/>
                                        <p:tgtEl>
                                          <p:spTgt spid="31"/>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1000"/>
                                        <p:tgtEl>
                                          <p:spTgt spid="33"/>
                                        </p:tgtEl>
                                      </p:cBhvr>
                                    </p:animEffect>
                                    <p:anim calcmode="lin" valueType="num">
                                      <p:cBhvr>
                                        <p:cTn id="55" dur="1000" fill="hold"/>
                                        <p:tgtEl>
                                          <p:spTgt spid="33"/>
                                        </p:tgtEl>
                                        <p:attrNameLst>
                                          <p:attrName>ppt_x</p:attrName>
                                        </p:attrNameLst>
                                      </p:cBhvr>
                                      <p:tavLst>
                                        <p:tav tm="0">
                                          <p:val>
                                            <p:strVal val="#ppt_x"/>
                                          </p:val>
                                        </p:tav>
                                        <p:tav tm="100000">
                                          <p:val>
                                            <p:strVal val="#ppt_x"/>
                                          </p:val>
                                        </p:tav>
                                      </p:tavLst>
                                    </p:anim>
                                    <p:anim calcmode="lin" valueType="num">
                                      <p:cBhvr>
                                        <p:cTn id="56" dur="1000" fill="hold"/>
                                        <p:tgtEl>
                                          <p:spTgt spid="33"/>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1000"/>
                                        <p:tgtEl>
                                          <p:spTgt spid="35"/>
                                        </p:tgtEl>
                                      </p:cBhvr>
                                    </p:animEffect>
                                    <p:anim calcmode="lin" valueType="num">
                                      <p:cBhvr>
                                        <p:cTn id="60" dur="1000" fill="hold"/>
                                        <p:tgtEl>
                                          <p:spTgt spid="35"/>
                                        </p:tgtEl>
                                        <p:attrNameLst>
                                          <p:attrName>ppt_x</p:attrName>
                                        </p:attrNameLst>
                                      </p:cBhvr>
                                      <p:tavLst>
                                        <p:tav tm="0">
                                          <p:val>
                                            <p:strVal val="#ppt_x"/>
                                          </p:val>
                                        </p:tav>
                                        <p:tav tm="100000">
                                          <p:val>
                                            <p:strVal val="#ppt_x"/>
                                          </p:val>
                                        </p:tav>
                                      </p:tavLst>
                                    </p:anim>
                                    <p:anim calcmode="lin" valueType="num">
                                      <p:cBhvr>
                                        <p:cTn id="61" dur="1000" fill="hold"/>
                                        <p:tgtEl>
                                          <p:spTgt spid="35"/>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1000"/>
                                        <p:tgtEl>
                                          <p:spTgt spid="36"/>
                                        </p:tgtEl>
                                      </p:cBhvr>
                                    </p:animEffect>
                                    <p:anim calcmode="lin" valueType="num">
                                      <p:cBhvr>
                                        <p:cTn id="65" dur="1000" fill="hold"/>
                                        <p:tgtEl>
                                          <p:spTgt spid="36"/>
                                        </p:tgtEl>
                                        <p:attrNameLst>
                                          <p:attrName>ppt_x</p:attrName>
                                        </p:attrNameLst>
                                      </p:cBhvr>
                                      <p:tavLst>
                                        <p:tav tm="0">
                                          <p:val>
                                            <p:strVal val="#ppt_x"/>
                                          </p:val>
                                        </p:tav>
                                        <p:tav tm="100000">
                                          <p:val>
                                            <p:strVal val="#ppt_x"/>
                                          </p:val>
                                        </p:tav>
                                      </p:tavLst>
                                    </p:anim>
                                    <p:anim calcmode="lin" valueType="num">
                                      <p:cBhvr>
                                        <p:cTn id="66" dur="1000" fill="hold"/>
                                        <p:tgtEl>
                                          <p:spTgt spid="36"/>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1000"/>
                                        <p:tgtEl>
                                          <p:spTgt spid="37"/>
                                        </p:tgtEl>
                                      </p:cBhvr>
                                    </p:animEffect>
                                    <p:anim calcmode="lin" valueType="num">
                                      <p:cBhvr>
                                        <p:cTn id="70" dur="1000" fill="hold"/>
                                        <p:tgtEl>
                                          <p:spTgt spid="37"/>
                                        </p:tgtEl>
                                        <p:attrNameLst>
                                          <p:attrName>ppt_x</p:attrName>
                                        </p:attrNameLst>
                                      </p:cBhvr>
                                      <p:tavLst>
                                        <p:tav tm="0">
                                          <p:val>
                                            <p:strVal val="#ppt_x"/>
                                          </p:val>
                                        </p:tav>
                                        <p:tav tm="100000">
                                          <p:val>
                                            <p:strVal val="#ppt_x"/>
                                          </p:val>
                                        </p:tav>
                                      </p:tavLst>
                                    </p:anim>
                                    <p:anim calcmode="lin" valueType="num">
                                      <p:cBhvr>
                                        <p:cTn id="71" dur="1000" fill="hold"/>
                                        <p:tgtEl>
                                          <p:spTgt spid="37"/>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fade">
                                      <p:cBhvr>
                                        <p:cTn id="74" dur="1000"/>
                                        <p:tgtEl>
                                          <p:spTgt spid="38"/>
                                        </p:tgtEl>
                                      </p:cBhvr>
                                    </p:animEffect>
                                    <p:anim calcmode="lin" valueType="num">
                                      <p:cBhvr>
                                        <p:cTn id="75" dur="1000" fill="hold"/>
                                        <p:tgtEl>
                                          <p:spTgt spid="38"/>
                                        </p:tgtEl>
                                        <p:attrNameLst>
                                          <p:attrName>ppt_x</p:attrName>
                                        </p:attrNameLst>
                                      </p:cBhvr>
                                      <p:tavLst>
                                        <p:tav tm="0">
                                          <p:val>
                                            <p:strVal val="#ppt_x"/>
                                          </p:val>
                                        </p:tav>
                                        <p:tav tm="100000">
                                          <p:val>
                                            <p:strVal val="#ppt_x"/>
                                          </p:val>
                                        </p:tav>
                                      </p:tavLst>
                                    </p:anim>
                                    <p:anim calcmode="lin" valueType="num">
                                      <p:cBhvr>
                                        <p:cTn id="76" dur="1000" fill="hold"/>
                                        <p:tgtEl>
                                          <p:spTgt spid="38"/>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fade">
                                      <p:cBhvr>
                                        <p:cTn id="79" dur="1000"/>
                                        <p:tgtEl>
                                          <p:spTgt spid="40"/>
                                        </p:tgtEl>
                                      </p:cBhvr>
                                    </p:animEffect>
                                    <p:anim calcmode="lin" valueType="num">
                                      <p:cBhvr>
                                        <p:cTn id="80" dur="1000" fill="hold"/>
                                        <p:tgtEl>
                                          <p:spTgt spid="40"/>
                                        </p:tgtEl>
                                        <p:attrNameLst>
                                          <p:attrName>ppt_x</p:attrName>
                                        </p:attrNameLst>
                                      </p:cBhvr>
                                      <p:tavLst>
                                        <p:tav tm="0">
                                          <p:val>
                                            <p:strVal val="#ppt_x"/>
                                          </p:val>
                                        </p:tav>
                                        <p:tav tm="100000">
                                          <p:val>
                                            <p:strVal val="#ppt_x"/>
                                          </p:val>
                                        </p:tav>
                                      </p:tavLst>
                                    </p:anim>
                                    <p:anim calcmode="lin" valueType="num">
                                      <p:cBhvr>
                                        <p:cTn id="81" dur="1000" fill="hold"/>
                                        <p:tgtEl>
                                          <p:spTgt spid="40"/>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0"/>
                                  </p:stCondLst>
                                  <p:childTnLst>
                                    <p:set>
                                      <p:cBhvr>
                                        <p:cTn id="83" dur="1" fill="hold">
                                          <p:stCondLst>
                                            <p:cond delay="0"/>
                                          </p:stCondLst>
                                        </p:cTn>
                                        <p:tgtEl>
                                          <p:spTgt spid="41"/>
                                        </p:tgtEl>
                                        <p:attrNameLst>
                                          <p:attrName>style.visibility</p:attrName>
                                        </p:attrNameLst>
                                      </p:cBhvr>
                                      <p:to>
                                        <p:strVal val="visible"/>
                                      </p:to>
                                    </p:set>
                                    <p:animEffect transition="in" filter="fade">
                                      <p:cBhvr>
                                        <p:cTn id="84" dur="1000"/>
                                        <p:tgtEl>
                                          <p:spTgt spid="41"/>
                                        </p:tgtEl>
                                      </p:cBhvr>
                                    </p:animEffect>
                                    <p:anim calcmode="lin" valueType="num">
                                      <p:cBhvr>
                                        <p:cTn id="85" dur="1000" fill="hold"/>
                                        <p:tgtEl>
                                          <p:spTgt spid="41"/>
                                        </p:tgtEl>
                                        <p:attrNameLst>
                                          <p:attrName>ppt_x</p:attrName>
                                        </p:attrNameLst>
                                      </p:cBhvr>
                                      <p:tavLst>
                                        <p:tav tm="0">
                                          <p:val>
                                            <p:strVal val="#ppt_x"/>
                                          </p:val>
                                        </p:tav>
                                        <p:tav tm="100000">
                                          <p:val>
                                            <p:strVal val="#ppt_x"/>
                                          </p:val>
                                        </p:tav>
                                      </p:tavLst>
                                    </p:anim>
                                    <p:anim calcmode="lin" valueType="num">
                                      <p:cBhvr>
                                        <p:cTn id="86" dur="1000" fill="hold"/>
                                        <p:tgtEl>
                                          <p:spTgt spid="41"/>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42"/>
                                        </p:tgtEl>
                                        <p:attrNameLst>
                                          <p:attrName>style.visibility</p:attrName>
                                        </p:attrNameLst>
                                      </p:cBhvr>
                                      <p:to>
                                        <p:strVal val="visible"/>
                                      </p:to>
                                    </p:set>
                                    <p:animEffect transition="in" filter="fade">
                                      <p:cBhvr>
                                        <p:cTn id="89" dur="1000"/>
                                        <p:tgtEl>
                                          <p:spTgt spid="42"/>
                                        </p:tgtEl>
                                      </p:cBhvr>
                                    </p:animEffect>
                                    <p:anim calcmode="lin" valueType="num">
                                      <p:cBhvr>
                                        <p:cTn id="90" dur="1000" fill="hold"/>
                                        <p:tgtEl>
                                          <p:spTgt spid="42"/>
                                        </p:tgtEl>
                                        <p:attrNameLst>
                                          <p:attrName>ppt_x</p:attrName>
                                        </p:attrNameLst>
                                      </p:cBhvr>
                                      <p:tavLst>
                                        <p:tav tm="0">
                                          <p:val>
                                            <p:strVal val="#ppt_x"/>
                                          </p:val>
                                        </p:tav>
                                        <p:tav tm="100000">
                                          <p:val>
                                            <p:strVal val="#ppt_x"/>
                                          </p:val>
                                        </p:tav>
                                      </p:tavLst>
                                    </p:anim>
                                    <p:anim calcmode="lin" valueType="num">
                                      <p:cBhvr>
                                        <p:cTn id="91" dur="1000" fill="hold"/>
                                        <p:tgtEl>
                                          <p:spTgt spid="42"/>
                                        </p:tgtEl>
                                        <p:attrNameLst>
                                          <p:attrName>ppt_y</p:attrName>
                                        </p:attrNameLst>
                                      </p:cBhvr>
                                      <p:tavLst>
                                        <p:tav tm="0">
                                          <p:val>
                                            <p:strVal val="#ppt_y+.1"/>
                                          </p:val>
                                        </p:tav>
                                        <p:tav tm="100000">
                                          <p:val>
                                            <p:strVal val="#ppt_y"/>
                                          </p:val>
                                        </p:tav>
                                      </p:tavLst>
                                    </p:anim>
                                  </p:childTnLst>
                                </p:cTn>
                              </p:par>
                            </p:childTnLst>
                          </p:cTn>
                        </p:par>
                        <p:par>
                          <p:cTn id="92" fill="hold">
                            <p:stCondLst>
                              <p:cond delay="2500"/>
                            </p:stCondLst>
                            <p:childTnLst>
                              <p:par>
                                <p:cTn id="93" presetID="2" presetClass="entr" presetSubtype="3" fill="hold" nodeType="afterEffect">
                                  <p:stCondLst>
                                    <p:cond delay="0"/>
                                  </p:stCondLst>
                                  <p:childTnLst>
                                    <p:set>
                                      <p:cBhvr>
                                        <p:cTn id="94" dur="1" fill="hold">
                                          <p:stCondLst>
                                            <p:cond delay="0"/>
                                          </p:stCondLst>
                                        </p:cTn>
                                        <p:tgtEl>
                                          <p:spTgt spid="8"/>
                                        </p:tgtEl>
                                        <p:attrNameLst>
                                          <p:attrName>style.visibility</p:attrName>
                                        </p:attrNameLst>
                                      </p:cBhvr>
                                      <p:to>
                                        <p:strVal val="visible"/>
                                      </p:to>
                                    </p:set>
                                    <p:anim calcmode="lin" valueType="num">
                                      <p:cBhvr additive="base">
                                        <p:cTn id="95" dur="500" fill="hold"/>
                                        <p:tgtEl>
                                          <p:spTgt spid="8"/>
                                        </p:tgtEl>
                                        <p:attrNameLst>
                                          <p:attrName>ppt_x</p:attrName>
                                        </p:attrNameLst>
                                      </p:cBhvr>
                                      <p:tavLst>
                                        <p:tav tm="0">
                                          <p:val>
                                            <p:strVal val="1+#ppt_w/2"/>
                                          </p:val>
                                        </p:tav>
                                        <p:tav tm="100000">
                                          <p:val>
                                            <p:strVal val="#ppt_x"/>
                                          </p:val>
                                        </p:tav>
                                      </p:tavLst>
                                    </p:anim>
                                    <p:anim calcmode="lin" valueType="num">
                                      <p:cBhvr additive="base">
                                        <p:cTn id="96"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20" grpId="0"/>
      <p:bldP spid="28" grpId="0"/>
      <p:bldP spid="29" grpId="0"/>
      <p:bldP spid="30" grpId="0"/>
      <p:bldP spid="31" grpId="0"/>
      <p:bldP spid="35" grpId="0"/>
      <p:bldP spid="36" grpId="0"/>
      <p:bldP spid="37" grpId="0"/>
      <p:bldP spid="3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55575" y="305320"/>
            <a:ext cx="11868150" cy="6195695"/>
          </a:xfrm>
          <a:prstGeom prst="rect">
            <a:avLst/>
          </a:prstGeom>
          <a:noFill/>
          <a:ln>
            <a:solidFill>
              <a:srgbClr val="C00000">
                <a:alpha val="9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40360" y="583883"/>
            <a:ext cx="11498580" cy="5712460"/>
          </a:xfrm>
          <a:prstGeom prst="rect">
            <a:avLst/>
          </a:prstGeom>
          <a:noFill/>
          <a:ln>
            <a:solidFill>
              <a:srgbClr val="C00000">
                <a:alpha val="9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990109" y="-36945"/>
            <a:ext cx="3629891" cy="110825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p:cNvSpPr/>
          <p:nvPr/>
        </p:nvSpPr>
        <p:spPr>
          <a:xfrm>
            <a:off x="2113915" y="1491985"/>
            <a:ext cx="8614387" cy="4091368"/>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2364400" y="1752716"/>
            <a:ext cx="6511745" cy="3269100"/>
          </a:xfrm>
          <a:prstGeom prst="rect">
            <a:avLst/>
          </a:prstGeom>
          <a:noFill/>
        </p:spPr>
        <p:txBody>
          <a:bodyPr wrap="square" rtlCol="0">
            <a:spAutoFit/>
          </a:bodyPr>
          <a:lstStyle/>
          <a:p>
            <a:pPr>
              <a:lnSpc>
                <a:spcPct val="150000"/>
              </a:lnSpc>
            </a:pPr>
            <a:r>
              <a:rPr lang="en-US" altLang="zh-CN" dirty="0"/>
              <a:t>2012</a:t>
            </a:r>
            <a:r>
              <a:rPr lang="zh-CN" altLang="zh-CN" dirty="0"/>
              <a:t>年</a:t>
            </a:r>
            <a:r>
              <a:rPr lang="en-US" altLang="zh-CN" dirty="0"/>
              <a:t>11</a:t>
            </a:r>
            <a:r>
              <a:rPr lang="zh-CN" altLang="zh-CN" dirty="0"/>
              <a:t>月</a:t>
            </a:r>
            <a:r>
              <a:rPr lang="en-US" altLang="zh-CN" dirty="0"/>
              <a:t>29</a:t>
            </a:r>
            <a:r>
              <a:rPr lang="zh-CN" altLang="zh-CN" dirty="0"/>
              <a:t>日，习近平在参观“复兴之路”展览时指出：“实现中华民族伟大复兴，就是中华民族近代以来最伟大的梦想。这个梦想，凝聚了几代中国人的夙愿，体现了中华民族的中国人民的整体利益，是每一个中华儿女的共同期盼。”</a:t>
            </a:r>
          </a:p>
          <a:p>
            <a:pPr>
              <a:lnSpc>
                <a:spcPct val="150000"/>
              </a:lnSpc>
            </a:pPr>
            <a:r>
              <a:rPr lang="zh-CN" altLang="zh-CN" dirty="0"/>
              <a:t>中国梦一经提出，就释放出强大的号召力和感染力，成为激励中华儿女团结奋进、开辟未来的一面精神旗帜。</a:t>
            </a:r>
          </a:p>
        </p:txBody>
      </p:sp>
      <p:pic>
        <p:nvPicPr>
          <p:cNvPr id="3" name="图片 2" descr="E:\素材\国庆\包图网_12500老兵走好军人队伍欢送展板\3.png3"/>
          <p:cNvPicPr>
            <a:picLocks noChangeAspect="1"/>
          </p:cNvPicPr>
          <p:nvPr/>
        </p:nvPicPr>
        <p:blipFill>
          <a:blip r:embed="rId4" cstate="print"/>
          <a:srcRect/>
          <a:stretch>
            <a:fillRect/>
          </a:stretch>
        </p:blipFill>
        <p:spPr>
          <a:xfrm>
            <a:off x="7472975" y="1789662"/>
            <a:ext cx="3347720" cy="4072255"/>
          </a:xfrm>
          <a:prstGeom prst="rect">
            <a:avLst/>
          </a:prstGeom>
        </p:spPr>
      </p:pic>
      <p:sp>
        <p:nvSpPr>
          <p:cNvPr id="4" name="矩形 3">
            <a:extLst>
              <a:ext uri="{FF2B5EF4-FFF2-40B4-BE49-F238E27FC236}">
                <a16:creationId xmlns:a16="http://schemas.microsoft.com/office/drawing/2014/main" xmlns="" id="{A041AFDF-5BE3-4E5B-BC9F-080385671561}"/>
              </a:ext>
            </a:extLst>
          </p:cNvPr>
          <p:cNvSpPr/>
          <p:nvPr/>
        </p:nvSpPr>
        <p:spPr>
          <a:xfrm>
            <a:off x="4285674" y="188030"/>
            <a:ext cx="3168071" cy="5228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a:latin typeface="华文新魏" panose="02010800040101010101" pitchFamily="2" charset="-122"/>
                <a:ea typeface="华文新魏" panose="02010800040101010101" pitchFamily="2" charset="-122"/>
              </a:rPr>
              <a:t>中国梦的提出</a:t>
            </a:r>
            <a:endParaRPr lang="en-US" altLang="zh-CN" sz="3600" dirty="0">
              <a:latin typeface="华文新魏" panose="02010800040101010101" pitchFamily="2" charset="-122"/>
              <a:ea typeface="华文新魏" panose="02010800040101010101" pitchFamily="2"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5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1"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0" presetClass="entr" presetSubtype="0" decel="10000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strVal val="#ppt_w+.3"/>
                                          </p:val>
                                        </p:tav>
                                        <p:tav tm="100000">
                                          <p:val>
                                            <p:strVal val="#ppt_w"/>
                                          </p:val>
                                        </p:tav>
                                      </p:tavLst>
                                    </p:anim>
                                    <p:anim calcmode="lin" valueType="num">
                                      <p:cBhvr>
                                        <p:cTn id="14" dur="500" fill="hold"/>
                                        <p:tgtEl>
                                          <p:spTgt spid="9"/>
                                        </p:tgtEl>
                                        <p:attrNameLst>
                                          <p:attrName>ppt_h</p:attrName>
                                        </p:attrNameLst>
                                      </p:cBhvr>
                                      <p:tavLst>
                                        <p:tav tm="0">
                                          <p:val>
                                            <p:strVal val="#ppt_h"/>
                                          </p:val>
                                        </p:tav>
                                        <p:tav tm="100000">
                                          <p:val>
                                            <p:strVal val="#ppt_h"/>
                                          </p:val>
                                        </p:tav>
                                      </p:tavLst>
                                    </p:anim>
                                    <p:animEffect transition="in" filter="fade">
                                      <p:cBhvr>
                                        <p:cTn id="15" dur="500"/>
                                        <p:tgtEl>
                                          <p:spTgt spid="9"/>
                                        </p:tgtEl>
                                      </p:cBhvr>
                                    </p:animEffect>
                                  </p:childTnLst>
                                </p:cTn>
                              </p:par>
                              <p:par>
                                <p:cTn id="16" presetID="50" presetClass="entr" presetSubtype="0" decel="100000"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strVal val="#ppt_w+.3"/>
                                          </p:val>
                                        </p:tav>
                                        <p:tav tm="100000">
                                          <p:val>
                                            <p:strVal val="#ppt_w"/>
                                          </p:val>
                                        </p:tav>
                                      </p:tavLst>
                                    </p:anim>
                                    <p:anim calcmode="lin" valueType="num">
                                      <p:cBhvr>
                                        <p:cTn id="19" dur="500" fill="hold"/>
                                        <p:tgtEl>
                                          <p:spTgt spid="2"/>
                                        </p:tgtEl>
                                        <p:attrNameLst>
                                          <p:attrName>ppt_h</p:attrName>
                                        </p:attrNameLst>
                                      </p:cBhvr>
                                      <p:tavLst>
                                        <p:tav tm="0">
                                          <p:val>
                                            <p:strVal val="#ppt_h"/>
                                          </p:val>
                                        </p:tav>
                                        <p:tav tm="100000">
                                          <p:val>
                                            <p:strVal val="#ppt_h"/>
                                          </p:val>
                                        </p:tav>
                                      </p:tavLst>
                                    </p:anim>
                                    <p:animEffect transition="in" filter="fade">
                                      <p:cBhvr>
                                        <p:cTn id="20" dur="500"/>
                                        <p:tgtEl>
                                          <p:spTgt spid="2"/>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childTnLst>
                          </p:cTn>
                        </p:par>
                        <p:par>
                          <p:cTn id="27" fill="hold">
                            <p:stCondLst>
                              <p:cond delay="1500"/>
                            </p:stCondLst>
                            <p:childTnLst>
                              <p:par>
                                <p:cTn id="28" presetID="42"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anim calcmode="lin" valueType="num">
                                      <p:cBhvr>
                                        <p:cTn id="31" dur="500" fill="hold"/>
                                        <p:tgtEl>
                                          <p:spTgt spid="3"/>
                                        </p:tgtEl>
                                        <p:attrNameLst>
                                          <p:attrName>ppt_x</p:attrName>
                                        </p:attrNameLst>
                                      </p:cBhvr>
                                      <p:tavLst>
                                        <p:tav tm="0">
                                          <p:val>
                                            <p:strVal val="#ppt_x"/>
                                          </p:val>
                                        </p:tav>
                                        <p:tav tm="100000">
                                          <p:val>
                                            <p:strVal val="#ppt_x"/>
                                          </p:val>
                                        </p:tav>
                                      </p:tavLst>
                                    </p:anim>
                                    <p:anim calcmode="lin" valueType="num">
                                      <p:cBhvr>
                                        <p:cTn id="32" dur="500" fill="hold"/>
                                        <p:tgtEl>
                                          <p:spTgt spid="3"/>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47"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anim calcmode="lin" valueType="num">
                                      <p:cBhvr>
                                        <p:cTn id="37" dur="1000" fill="hold"/>
                                        <p:tgtEl>
                                          <p:spTgt spid="15"/>
                                        </p:tgtEl>
                                        <p:attrNameLst>
                                          <p:attrName>ppt_x</p:attrName>
                                        </p:attrNameLst>
                                      </p:cBhvr>
                                      <p:tavLst>
                                        <p:tav tm="0">
                                          <p:val>
                                            <p:strVal val="#ppt_x"/>
                                          </p:val>
                                        </p:tav>
                                        <p:tav tm="100000">
                                          <p:val>
                                            <p:strVal val="#ppt_x"/>
                                          </p:val>
                                        </p:tav>
                                      </p:tavLst>
                                    </p:anim>
                                    <p:anim calcmode="lin" valueType="num">
                                      <p:cBhvr>
                                        <p:cTn id="3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1" grpId="0" animBg="1"/>
      <p:bldP spid="11" grpId="1" animBg="1"/>
      <p:bldP spid="12" grpId="0" animBg="1"/>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55575" y="342265"/>
            <a:ext cx="11868150" cy="6195695"/>
          </a:xfrm>
          <a:prstGeom prst="rect">
            <a:avLst/>
          </a:prstGeom>
          <a:noFill/>
          <a:ln>
            <a:solidFill>
              <a:srgbClr val="C00000">
                <a:alpha val="9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40360" y="583883"/>
            <a:ext cx="11498580" cy="5712460"/>
          </a:xfrm>
          <a:prstGeom prst="rect">
            <a:avLst/>
          </a:prstGeom>
          <a:noFill/>
          <a:ln>
            <a:solidFill>
              <a:srgbClr val="C00000">
                <a:alpha val="9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990109" y="0"/>
            <a:ext cx="3629891" cy="110825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p:cNvSpPr/>
          <p:nvPr/>
        </p:nvSpPr>
        <p:spPr>
          <a:xfrm>
            <a:off x="2113915" y="1491985"/>
            <a:ext cx="8614387" cy="4091368"/>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2394944" y="1672286"/>
            <a:ext cx="6751891" cy="3730765"/>
          </a:xfrm>
          <a:prstGeom prst="rect">
            <a:avLst/>
          </a:prstGeom>
          <a:noFill/>
        </p:spPr>
        <p:txBody>
          <a:bodyPr wrap="square" rtlCol="0">
            <a:spAutoFit/>
          </a:bodyPr>
          <a:lstStyle/>
          <a:p>
            <a:pPr>
              <a:lnSpc>
                <a:spcPct val="150000"/>
              </a:lnSpc>
            </a:pPr>
            <a:r>
              <a:rPr lang="zh-CN" altLang="zh-CN" dirty="0"/>
              <a:t>习近平用“雄关漫道真如铁”，“人间正道是沧桑”，“长风破浪会有时”这三句诗形容中华民族的昨天、今天和明天，中华民族在漫长的历史长河中，创造了令世界瞩目的辉煌成就，长时间走在世界的前列，对人类文明的发展做出了不可磨灭的贡献。但是近代以来，在西方列强的大肆侵略和封建专制主义的统治下，中国日渐沦落。几近亡国灭种的危险境地。从此，实现中华民族伟大复兴，成为所有中国人的强烈愿望和共同期盼。</a:t>
            </a:r>
          </a:p>
        </p:txBody>
      </p:sp>
      <p:pic>
        <p:nvPicPr>
          <p:cNvPr id="3" name="图片 2" descr="E:\素材\国庆\包图网_12500老兵走好军人队伍欢送展板\3.png3"/>
          <p:cNvPicPr>
            <a:picLocks noChangeAspect="1"/>
          </p:cNvPicPr>
          <p:nvPr/>
        </p:nvPicPr>
        <p:blipFill>
          <a:blip r:embed="rId4" cstate="print"/>
          <a:srcRect/>
          <a:stretch>
            <a:fillRect/>
          </a:stretch>
        </p:blipFill>
        <p:spPr>
          <a:xfrm>
            <a:off x="7472975" y="1752716"/>
            <a:ext cx="3347720" cy="4072255"/>
          </a:xfrm>
          <a:prstGeom prst="rect">
            <a:avLst/>
          </a:prstGeom>
        </p:spPr>
      </p:pic>
      <p:sp>
        <p:nvSpPr>
          <p:cNvPr id="4" name="矩形 3">
            <a:extLst>
              <a:ext uri="{FF2B5EF4-FFF2-40B4-BE49-F238E27FC236}">
                <a16:creationId xmlns:a16="http://schemas.microsoft.com/office/drawing/2014/main" xmlns="" id="{A041AFDF-5BE3-4E5B-BC9F-080385671561}"/>
              </a:ext>
            </a:extLst>
          </p:cNvPr>
          <p:cNvSpPr/>
          <p:nvPr/>
        </p:nvSpPr>
        <p:spPr>
          <a:xfrm>
            <a:off x="4285674" y="188030"/>
            <a:ext cx="3168071" cy="5228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a:latin typeface="华文新魏" panose="02010800040101010101" pitchFamily="2" charset="-122"/>
                <a:ea typeface="华文新魏" panose="02010800040101010101" pitchFamily="2" charset="-122"/>
              </a:rPr>
              <a:t>中国梦的提出</a:t>
            </a:r>
            <a:endParaRPr lang="en-US" altLang="zh-CN" sz="3600" dirty="0">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xmlns="" val="30749385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p14:dur="250">
        <p15:prstTrans prst="wind"/>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1"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0" presetClass="entr" presetSubtype="0" decel="10000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strVal val="#ppt_w+.3"/>
                                          </p:val>
                                        </p:tav>
                                        <p:tav tm="100000">
                                          <p:val>
                                            <p:strVal val="#ppt_w"/>
                                          </p:val>
                                        </p:tav>
                                      </p:tavLst>
                                    </p:anim>
                                    <p:anim calcmode="lin" valueType="num">
                                      <p:cBhvr>
                                        <p:cTn id="14" dur="500" fill="hold"/>
                                        <p:tgtEl>
                                          <p:spTgt spid="9"/>
                                        </p:tgtEl>
                                        <p:attrNameLst>
                                          <p:attrName>ppt_h</p:attrName>
                                        </p:attrNameLst>
                                      </p:cBhvr>
                                      <p:tavLst>
                                        <p:tav tm="0">
                                          <p:val>
                                            <p:strVal val="#ppt_h"/>
                                          </p:val>
                                        </p:tav>
                                        <p:tav tm="100000">
                                          <p:val>
                                            <p:strVal val="#ppt_h"/>
                                          </p:val>
                                        </p:tav>
                                      </p:tavLst>
                                    </p:anim>
                                    <p:animEffect transition="in" filter="fade">
                                      <p:cBhvr>
                                        <p:cTn id="15" dur="500"/>
                                        <p:tgtEl>
                                          <p:spTgt spid="9"/>
                                        </p:tgtEl>
                                      </p:cBhvr>
                                    </p:animEffect>
                                  </p:childTnLst>
                                </p:cTn>
                              </p:par>
                              <p:par>
                                <p:cTn id="16" presetID="50" presetClass="entr" presetSubtype="0" decel="100000"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strVal val="#ppt_w+.3"/>
                                          </p:val>
                                        </p:tav>
                                        <p:tav tm="100000">
                                          <p:val>
                                            <p:strVal val="#ppt_w"/>
                                          </p:val>
                                        </p:tav>
                                      </p:tavLst>
                                    </p:anim>
                                    <p:anim calcmode="lin" valueType="num">
                                      <p:cBhvr>
                                        <p:cTn id="19" dur="500" fill="hold"/>
                                        <p:tgtEl>
                                          <p:spTgt spid="2"/>
                                        </p:tgtEl>
                                        <p:attrNameLst>
                                          <p:attrName>ppt_h</p:attrName>
                                        </p:attrNameLst>
                                      </p:cBhvr>
                                      <p:tavLst>
                                        <p:tav tm="0">
                                          <p:val>
                                            <p:strVal val="#ppt_h"/>
                                          </p:val>
                                        </p:tav>
                                        <p:tav tm="100000">
                                          <p:val>
                                            <p:strVal val="#ppt_h"/>
                                          </p:val>
                                        </p:tav>
                                      </p:tavLst>
                                    </p:anim>
                                    <p:animEffect transition="in" filter="fade">
                                      <p:cBhvr>
                                        <p:cTn id="20" dur="500"/>
                                        <p:tgtEl>
                                          <p:spTgt spid="2"/>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childTnLst>
                          </p:cTn>
                        </p:par>
                        <p:par>
                          <p:cTn id="27" fill="hold">
                            <p:stCondLst>
                              <p:cond delay="1500"/>
                            </p:stCondLst>
                            <p:childTnLst>
                              <p:par>
                                <p:cTn id="28" presetID="42"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anim calcmode="lin" valueType="num">
                                      <p:cBhvr>
                                        <p:cTn id="31" dur="500" fill="hold"/>
                                        <p:tgtEl>
                                          <p:spTgt spid="3"/>
                                        </p:tgtEl>
                                        <p:attrNameLst>
                                          <p:attrName>ppt_x</p:attrName>
                                        </p:attrNameLst>
                                      </p:cBhvr>
                                      <p:tavLst>
                                        <p:tav tm="0">
                                          <p:val>
                                            <p:strVal val="#ppt_x"/>
                                          </p:val>
                                        </p:tav>
                                        <p:tav tm="100000">
                                          <p:val>
                                            <p:strVal val="#ppt_x"/>
                                          </p:val>
                                        </p:tav>
                                      </p:tavLst>
                                    </p:anim>
                                    <p:anim calcmode="lin" valueType="num">
                                      <p:cBhvr>
                                        <p:cTn id="32" dur="500" fill="hold"/>
                                        <p:tgtEl>
                                          <p:spTgt spid="3"/>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47"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anim calcmode="lin" valueType="num">
                                      <p:cBhvr>
                                        <p:cTn id="37" dur="500" fill="hold"/>
                                        <p:tgtEl>
                                          <p:spTgt spid="15"/>
                                        </p:tgtEl>
                                        <p:attrNameLst>
                                          <p:attrName>ppt_x</p:attrName>
                                        </p:attrNameLst>
                                      </p:cBhvr>
                                      <p:tavLst>
                                        <p:tav tm="0">
                                          <p:val>
                                            <p:strVal val="#ppt_x"/>
                                          </p:val>
                                        </p:tav>
                                        <p:tav tm="100000">
                                          <p:val>
                                            <p:strVal val="#ppt_x"/>
                                          </p:val>
                                        </p:tav>
                                      </p:tavLst>
                                    </p:anim>
                                    <p:anim calcmode="lin" valueType="num">
                                      <p:cBhvr>
                                        <p:cTn id="38"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1" grpId="0" animBg="1"/>
      <p:bldP spid="11" grpId="1" animBg="1"/>
      <p:bldP spid="12" grpId="0" animBg="1"/>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255270" y="342265"/>
            <a:ext cx="10522435" cy="6195695"/>
          </a:xfrm>
          <a:prstGeom prst="rect">
            <a:avLst/>
          </a:prstGeom>
          <a:noFill/>
          <a:ln>
            <a:solidFill>
              <a:srgbClr val="C00000">
                <a:alpha val="9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flipH="1">
            <a:off x="11459554" y="342265"/>
            <a:ext cx="704503" cy="6195695"/>
          </a:xfrm>
          <a:prstGeom prst="rect">
            <a:avLst/>
          </a:prstGeom>
          <a:noFill/>
          <a:ln>
            <a:solidFill>
              <a:srgbClr val="C00000">
                <a:alpha val="9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11462347" y="1922602"/>
            <a:ext cx="701710" cy="3068205"/>
          </a:xfrm>
          <a:prstGeom prst="round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11462346" y="2116537"/>
            <a:ext cx="677108" cy="2874270"/>
          </a:xfrm>
          <a:prstGeom prst="rect">
            <a:avLst/>
          </a:prstGeom>
          <a:noFill/>
        </p:spPr>
        <p:txBody>
          <a:bodyPr vert="eaVert" wrap="square" rtlCol="0">
            <a:spAutoFit/>
          </a:bodyPr>
          <a:lstStyle/>
          <a:p>
            <a:pPr algn="l"/>
            <a:r>
              <a:rPr lang="zh-CN" altLang="en-US" sz="3200" dirty="0">
                <a:solidFill>
                  <a:schemeClr val="bg1"/>
                </a:solidFill>
                <a:latin typeface="华文行楷" panose="02010800040101010101" pitchFamily="2" charset="-122"/>
                <a:ea typeface="华文行楷" panose="02010800040101010101" pitchFamily="2" charset="-122"/>
              </a:rPr>
              <a:t>中国梦的内涵</a:t>
            </a:r>
            <a:endParaRPr lang="zh-CN" sz="3200" dirty="0">
              <a:solidFill>
                <a:schemeClr val="bg1"/>
              </a:solidFill>
              <a:latin typeface="华文行楷" panose="02010800040101010101" pitchFamily="2" charset="-122"/>
              <a:ea typeface="华文行楷" panose="02010800040101010101" pitchFamily="2" charset="-122"/>
            </a:endParaRPr>
          </a:p>
        </p:txBody>
      </p:sp>
      <p:pic>
        <p:nvPicPr>
          <p:cNvPr id="20" name="图片 19" descr="6139 893"/>
          <p:cNvPicPr>
            <a:picLocks noChangeAspect="1"/>
          </p:cNvPicPr>
          <p:nvPr/>
        </p:nvPicPr>
        <p:blipFill>
          <a:blip r:embed="rId3" cstate="print"/>
          <a:stretch>
            <a:fillRect/>
          </a:stretch>
        </p:blipFill>
        <p:spPr>
          <a:xfrm>
            <a:off x="-3175" y="-8255"/>
            <a:ext cx="4385945" cy="1887855"/>
          </a:xfrm>
          <a:prstGeom prst="rect">
            <a:avLst/>
          </a:prstGeom>
        </p:spPr>
      </p:pic>
      <p:pic>
        <p:nvPicPr>
          <p:cNvPr id="2" name="图片 1" descr="E:\素材\国庆\da7b5b0f7f1c0233e9054d0377f0d67a.pngda7b5b0f7f1c0233e9054d0377f0d67a"/>
          <p:cNvPicPr>
            <a:picLocks noChangeAspect="1"/>
          </p:cNvPicPr>
          <p:nvPr/>
        </p:nvPicPr>
        <p:blipFill rotWithShape="1">
          <a:blip r:embed="rId4" cstate="print"/>
          <a:srcRect b="18825"/>
          <a:stretch/>
        </p:blipFill>
        <p:spPr>
          <a:xfrm>
            <a:off x="-101656" y="2879223"/>
            <a:ext cx="4415155" cy="3658737"/>
          </a:xfrm>
          <a:prstGeom prst="rect">
            <a:avLst/>
          </a:prstGeom>
        </p:spPr>
      </p:pic>
      <p:sp>
        <p:nvSpPr>
          <p:cNvPr id="805" name="Shape 805"/>
          <p:cNvSpPr/>
          <p:nvPr/>
        </p:nvSpPr>
        <p:spPr>
          <a:xfrm>
            <a:off x="570230" y="1731008"/>
            <a:ext cx="4070985" cy="737870"/>
          </a:xfrm>
          <a:prstGeom prst="rect">
            <a:avLst/>
          </a:prstGeom>
          <a:ln w="12700">
            <a:miter lim="400000"/>
          </a:ln>
        </p:spPr>
        <p:txBody>
          <a:bodyPr lIns="25400" tIns="25400" rIns="25400" bIns="25400" anchor="ctr"/>
          <a:lstStyle/>
          <a:p>
            <a:pPr>
              <a:spcBef>
                <a:spcPts val="225"/>
              </a:spcBef>
              <a:defRPr sz="1800"/>
            </a:pPr>
            <a:r>
              <a:rPr lang="zh-CN" altLang="zh-CN" sz="1800" dirty="0"/>
              <a:t>中华民族伟大复兴的中国梦，包含着丰富的思维内涵，其中最核心的内容是国家富强、民族振兴、人民幸福。</a:t>
            </a:r>
          </a:p>
        </p:txBody>
      </p:sp>
      <p:sp>
        <p:nvSpPr>
          <p:cNvPr id="818" name="Shape 818"/>
          <p:cNvSpPr/>
          <p:nvPr/>
        </p:nvSpPr>
        <p:spPr>
          <a:xfrm>
            <a:off x="5064620" y="752240"/>
            <a:ext cx="4626150" cy="737870"/>
          </a:xfrm>
          <a:prstGeom prst="rect">
            <a:avLst/>
          </a:prstGeom>
          <a:ln w="12700">
            <a:miter lim="400000"/>
          </a:ln>
        </p:spPr>
        <p:txBody>
          <a:bodyPr lIns="25400" tIns="25400" rIns="25400" bIns="25400" anchor="ctr"/>
          <a:lstStyle/>
          <a:p>
            <a:r>
              <a:rPr lang="zh-CN" altLang="zh-CN" dirty="0"/>
              <a:t>国家富强，是指我国综合国力进一步增强，中国特色社会主义事业进一步发展和完善。</a:t>
            </a:r>
          </a:p>
        </p:txBody>
      </p:sp>
      <p:sp>
        <p:nvSpPr>
          <p:cNvPr id="819" name="Shape 819"/>
          <p:cNvSpPr/>
          <p:nvPr/>
        </p:nvSpPr>
        <p:spPr>
          <a:xfrm>
            <a:off x="4998142" y="2444457"/>
            <a:ext cx="4626150" cy="737870"/>
          </a:xfrm>
          <a:prstGeom prst="rect">
            <a:avLst/>
          </a:prstGeom>
          <a:ln w="12700">
            <a:miter lim="400000"/>
          </a:ln>
        </p:spPr>
        <p:txBody>
          <a:bodyPr lIns="25400" tIns="25400" rIns="25400" bIns="25400" anchor="ctr"/>
          <a:lstStyle/>
          <a:p>
            <a:pPr>
              <a:spcBef>
                <a:spcPts val="225"/>
              </a:spcBef>
              <a:defRPr sz="1800"/>
            </a:pPr>
            <a:r>
              <a:rPr lang="zh-CN" altLang="zh-CN" sz="1800" dirty="0"/>
              <a:t>民族振兴，就是通过自身的不断发展与强大，继承并创造中华民族的优秀文化以及先进的文明成果，进而使中华民族再次处于世界领先的地位，再次以高昂的姿态屹立于世界民族之林。民族振兴也会更好地造福世界人民，共创世界美好的未来。</a:t>
            </a:r>
          </a:p>
        </p:txBody>
      </p:sp>
      <p:sp>
        <p:nvSpPr>
          <p:cNvPr id="820" name="Shape 820"/>
          <p:cNvSpPr/>
          <p:nvPr/>
        </p:nvSpPr>
        <p:spPr>
          <a:xfrm>
            <a:off x="4998141" y="4877319"/>
            <a:ext cx="4626150" cy="737870"/>
          </a:xfrm>
          <a:prstGeom prst="rect">
            <a:avLst/>
          </a:prstGeom>
          <a:ln w="12700">
            <a:miter lim="400000"/>
          </a:ln>
        </p:spPr>
        <p:txBody>
          <a:bodyPr lIns="25400" tIns="25400" rIns="25400" bIns="25400" anchor="ctr"/>
          <a:lstStyle/>
          <a:p>
            <a:pPr>
              <a:spcBef>
                <a:spcPts val="225"/>
              </a:spcBef>
              <a:defRPr sz="1800"/>
            </a:pPr>
            <a:r>
              <a:rPr lang="zh-CN" altLang="zh-CN" sz="1800" dirty="0"/>
              <a:t>人民幸福，就是人民权利保障更加充分、人人得享共同发展，生活在伟大祖国和伟大时代的中国人民，共同享有人生出彩的机会，共同享有梦想成真的机会，共同享有同祖国和时代一起成长与进步的机会。中国梦是国家的梦、民族的梦，也是每一个中国人的梦。</a:t>
            </a:r>
          </a:p>
          <a:p>
            <a:pPr algn="l">
              <a:lnSpc>
                <a:spcPct val="100000"/>
              </a:lnSpc>
              <a:spcBef>
                <a:spcPts val="225"/>
              </a:spcBef>
              <a:defRPr sz="1800"/>
            </a:pPr>
            <a:endParaRPr dirty="0">
              <a:solidFill>
                <a:schemeClr val="tx1"/>
              </a:solidFill>
              <a:latin typeface="微软雅黑" panose="020B0503020204020204" pitchFamily="34" charset="-122"/>
              <a:ea typeface="微软雅黑" panose="020B0503020204020204" pitchFamily="34" charset="-122"/>
              <a:cs typeface="Roboto Bold"/>
              <a:sym typeface="Roboto Bold"/>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par>
                                <p:cTn id="10" presetID="14" presetClass="entr" presetSubtype="10" fill="hold" grpId="0" nodeType="withEffect">
                                  <p:stCondLst>
                                    <p:cond delay="0"/>
                                  </p:stCondLst>
                                  <p:childTnLst>
                                    <p:set>
                                      <p:cBhvr>
                                        <p:cTn id="11" dur="1" fill="hold">
                                          <p:stCondLst>
                                            <p:cond delay="0"/>
                                          </p:stCondLst>
                                        </p:cTn>
                                        <p:tgtEl>
                                          <p:spTgt spid="805"/>
                                        </p:tgtEl>
                                        <p:attrNameLst>
                                          <p:attrName>style.visibility</p:attrName>
                                        </p:attrNameLst>
                                      </p:cBhvr>
                                      <p:to>
                                        <p:strVal val="visible"/>
                                      </p:to>
                                    </p:set>
                                    <p:animEffect transition="in" filter="randombar(horizontal)">
                                      <p:cBhvr>
                                        <p:cTn id="12" dur="500"/>
                                        <p:tgtEl>
                                          <p:spTgt spid="80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818"/>
                                        </p:tgtEl>
                                        <p:attrNameLst>
                                          <p:attrName>style.visibility</p:attrName>
                                        </p:attrNameLst>
                                      </p:cBhvr>
                                      <p:to>
                                        <p:strVal val="visible"/>
                                      </p:to>
                                    </p:set>
                                    <p:animEffect transition="in" filter="randombar(horizontal)">
                                      <p:cBhvr>
                                        <p:cTn id="15" dur="500"/>
                                        <p:tgtEl>
                                          <p:spTgt spid="818"/>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819"/>
                                        </p:tgtEl>
                                        <p:attrNameLst>
                                          <p:attrName>style.visibility</p:attrName>
                                        </p:attrNameLst>
                                      </p:cBhvr>
                                      <p:to>
                                        <p:strVal val="visible"/>
                                      </p:to>
                                    </p:set>
                                    <p:animEffect transition="in" filter="randombar(horizontal)">
                                      <p:cBhvr>
                                        <p:cTn id="18" dur="500"/>
                                        <p:tgtEl>
                                          <p:spTgt spid="819"/>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820"/>
                                        </p:tgtEl>
                                        <p:attrNameLst>
                                          <p:attrName>style.visibility</p:attrName>
                                        </p:attrNameLst>
                                      </p:cBhvr>
                                      <p:to>
                                        <p:strVal val="visible"/>
                                      </p:to>
                                    </p:set>
                                    <p:animEffect transition="in" filter="randombar(horizontal)">
                                      <p:cBhvr>
                                        <p:cTn id="21" dur="500"/>
                                        <p:tgtEl>
                                          <p:spTgt spid="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5" grpId="0" animBg="1"/>
      <p:bldP spid="818" grpId="0" animBg="1"/>
      <p:bldP spid="819" grpId="0" animBg="1"/>
      <p:bldP spid="8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55271" y="342265"/>
            <a:ext cx="10652874" cy="6195695"/>
          </a:xfrm>
          <a:prstGeom prst="rect">
            <a:avLst/>
          </a:prstGeom>
          <a:noFill/>
          <a:ln>
            <a:solidFill>
              <a:srgbClr val="C00000">
                <a:alpha val="9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flipH="1">
            <a:off x="11507464" y="342265"/>
            <a:ext cx="656594" cy="6195695"/>
          </a:xfrm>
          <a:prstGeom prst="rect">
            <a:avLst/>
          </a:prstGeom>
          <a:noFill/>
          <a:ln>
            <a:solidFill>
              <a:srgbClr val="C00000">
                <a:alpha val="9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11518740" y="1399293"/>
            <a:ext cx="664851" cy="3889032"/>
          </a:xfrm>
          <a:prstGeom prst="round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11487984" y="1569675"/>
            <a:ext cx="677108" cy="3761244"/>
          </a:xfrm>
          <a:prstGeom prst="rect">
            <a:avLst/>
          </a:prstGeom>
          <a:noFill/>
        </p:spPr>
        <p:txBody>
          <a:bodyPr vert="eaVert" wrap="square" rtlCol="0">
            <a:spAutoFit/>
          </a:bodyPr>
          <a:lstStyle/>
          <a:p>
            <a:pPr algn="l"/>
            <a:r>
              <a:rPr lang="zh-CN" altLang="en-US" sz="3200" dirty="0">
                <a:solidFill>
                  <a:schemeClr val="bg1"/>
                </a:solidFill>
                <a:latin typeface="华文行楷" panose="02010800040101010101" pitchFamily="2" charset="-122"/>
                <a:ea typeface="华文行楷" panose="02010800040101010101" pitchFamily="2" charset="-122"/>
              </a:rPr>
              <a:t>实现中国梦的途径</a:t>
            </a:r>
            <a:endParaRPr lang="zh-CN" sz="3200" dirty="0">
              <a:solidFill>
                <a:schemeClr val="bg1"/>
              </a:solidFill>
              <a:latin typeface="华文行楷" panose="02010800040101010101" pitchFamily="2" charset="-122"/>
              <a:ea typeface="华文行楷" panose="02010800040101010101" pitchFamily="2" charset="-122"/>
            </a:endParaRPr>
          </a:p>
        </p:txBody>
      </p:sp>
      <p:sp>
        <p:nvSpPr>
          <p:cNvPr id="565" name="Shape 565"/>
          <p:cNvSpPr/>
          <p:nvPr/>
        </p:nvSpPr>
        <p:spPr>
          <a:xfrm>
            <a:off x="2289692" y="4464499"/>
            <a:ext cx="2222423" cy="1000982"/>
          </a:xfrm>
          <a:prstGeom prst="rect">
            <a:avLst/>
          </a:prstGeom>
          <a:ln w="12700">
            <a:miter lim="400000"/>
          </a:ln>
        </p:spPr>
        <p:txBody>
          <a:bodyPr lIns="25400" tIns="25400" rIns="25400" bIns="25400" anchor="ctr"/>
          <a:lstStyle/>
          <a:p>
            <a:r>
              <a:rPr lang="zh-CN" altLang="zh-CN" sz="1800" dirty="0"/>
              <a:t>实现中国梦必须坚持中国道路、弘扬中国精神、凝聚中国力量</a:t>
            </a:r>
            <a:r>
              <a:rPr lang="zh-CN" altLang="zh-CN" dirty="0"/>
              <a:t>。</a:t>
            </a:r>
          </a:p>
        </p:txBody>
      </p:sp>
      <p:sp>
        <p:nvSpPr>
          <p:cNvPr id="566" name="Shape 566"/>
          <p:cNvSpPr/>
          <p:nvPr/>
        </p:nvSpPr>
        <p:spPr>
          <a:xfrm>
            <a:off x="5536566" y="1529973"/>
            <a:ext cx="2344736" cy="989992"/>
          </a:xfrm>
          <a:prstGeom prst="rect">
            <a:avLst/>
          </a:prstGeom>
          <a:ln w="12700">
            <a:miter lim="400000"/>
          </a:ln>
        </p:spPr>
        <p:txBody>
          <a:bodyPr lIns="25400" tIns="25400" rIns="25400" bIns="25400" anchor="ctr"/>
          <a:lstStyle/>
          <a:p>
            <a:r>
              <a:rPr lang="zh-CN" altLang="zh-CN" sz="1800" dirty="0"/>
              <a:t>弘扬中国精神，就是弘扬以爱国主义为核心的民族精神和以改革创新为核心的时代精神。</a:t>
            </a:r>
          </a:p>
        </p:txBody>
      </p:sp>
      <p:sp>
        <p:nvSpPr>
          <p:cNvPr id="567" name="Shape 567"/>
          <p:cNvSpPr/>
          <p:nvPr/>
        </p:nvSpPr>
        <p:spPr>
          <a:xfrm>
            <a:off x="6067329" y="3343809"/>
            <a:ext cx="1325701" cy="0"/>
          </a:xfrm>
          <a:prstGeom prst="line">
            <a:avLst/>
          </a:prstGeom>
          <a:ln w="19050" cap="rnd" cmpd="sng">
            <a:solidFill>
              <a:srgbClr val="C00000"/>
            </a:solidFill>
            <a:custDash>
              <a:ds d="100000" sp="200000"/>
            </a:custDash>
            <a:round/>
          </a:ln>
        </p:spPr>
        <p:txBody>
          <a:bodyPr lIns="0" tIns="0" rIns="0" bIns="0" anchor="ctr"/>
          <a:lstStyle/>
          <a:p>
            <a:pPr lvl="0">
              <a:defRPr sz="3200"/>
            </a:pPr>
            <a:endParaRPr sz="4265"/>
          </a:p>
        </p:txBody>
      </p:sp>
      <p:sp>
        <p:nvSpPr>
          <p:cNvPr id="568" name="Shape 568"/>
          <p:cNvSpPr/>
          <p:nvPr/>
        </p:nvSpPr>
        <p:spPr>
          <a:xfrm>
            <a:off x="2323215" y="4117924"/>
            <a:ext cx="795557" cy="253468"/>
          </a:xfrm>
          <a:prstGeom prst="rect">
            <a:avLst/>
          </a:prstGeom>
          <a:gradFill>
            <a:gsLst>
              <a:gs pos="0">
                <a:srgbClr val="E30000"/>
              </a:gs>
              <a:gs pos="100000">
                <a:srgbClr val="760303"/>
              </a:gs>
            </a:gsLst>
            <a:lin ang="5400000" scaled="0"/>
          </a:gradFill>
          <a:ln w="12700">
            <a:miter lim="400000"/>
          </a:ln>
        </p:spPr>
        <p:txBody>
          <a:bodyPr lIns="0" tIns="0" rIns="0" bIns="0" anchor="ctr"/>
          <a:lstStyle>
            <a:lvl1pPr>
              <a:lnSpc>
                <a:spcPts val="2500"/>
              </a:lnSpc>
              <a:spcBef>
                <a:spcPts val="600"/>
              </a:spcBef>
              <a:defRPr sz="2500" spc="0">
                <a:solidFill>
                  <a:srgbClr val="FFFFFF"/>
                </a:solidFill>
                <a:latin typeface="Roboto Bold"/>
                <a:ea typeface="Roboto Bold"/>
                <a:cs typeface="Roboto Bold"/>
                <a:sym typeface="Roboto Bold"/>
              </a:defRPr>
            </a:lvl1pPr>
          </a:lstStyle>
          <a:p>
            <a:pPr lvl="0">
              <a:lnSpc>
                <a:spcPct val="90000"/>
              </a:lnSpc>
              <a:defRPr sz="1800" spc="0">
                <a:solidFill>
                  <a:srgbClr val="000000"/>
                </a:solidFill>
              </a:defRPr>
            </a:pPr>
            <a:endParaRPr sz="1200" dirty="0">
              <a:solidFill>
                <a:schemeClr val="bg1"/>
              </a:solidFill>
            </a:endParaRPr>
          </a:p>
        </p:txBody>
      </p:sp>
      <p:sp>
        <p:nvSpPr>
          <p:cNvPr id="569" name="Shape 569"/>
          <p:cNvSpPr/>
          <p:nvPr/>
        </p:nvSpPr>
        <p:spPr>
          <a:xfrm>
            <a:off x="5545802" y="1064784"/>
            <a:ext cx="795557" cy="253468"/>
          </a:xfrm>
          <a:prstGeom prst="rect">
            <a:avLst/>
          </a:prstGeom>
          <a:gradFill>
            <a:gsLst>
              <a:gs pos="0">
                <a:srgbClr val="E30000"/>
              </a:gs>
              <a:gs pos="100000">
                <a:srgbClr val="760303"/>
              </a:gs>
            </a:gsLst>
            <a:lin ang="5400000" scaled="0"/>
          </a:gradFill>
          <a:ln w="12700">
            <a:miter lim="400000"/>
          </a:ln>
        </p:spPr>
        <p:txBody>
          <a:bodyPr lIns="0" tIns="0" rIns="0" bIns="0" anchor="ctr"/>
          <a:lstStyle>
            <a:lvl1pPr>
              <a:lnSpc>
                <a:spcPts val="2500"/>
              </a:lnSpc>
              <a:spcBef>
                <a:spcPts val="600"/>
              </a:spcBef>
              <a:defRPr sz="2500" spc="0">
                <a:solidFill>
                  <a:srgbClr val="FFFFFF"/>
                </a:solidFill>
                <a:latin typeface="Roboto Bold"/>
                <a:ea typeface="Roboto Bold"/>
                <a:cs typeface="Roboto Bold"/>
                <a:sym typeface="Roboto Bold"/>
              </a:defRPr>
            </a:lvl1pPr>
          </a:lstStyle>
          <a:p>
            <a:pPr lvl="0">
              <a:lnSpc>
                <a:spcPct val="90000"/>
              </a:lnSpc>
              <a:defRPr sz="1800" spc="0">
                <a:solidFill>
                  <a:srgbClr val="000000"/>
                </a:solidFill>
              </a:defRPr>
            </a:pPr>
            <a:endParaRPr sz="1200" dirty="0">
              <a:solidFill>
                <a:schemeClr val="bg1"/>
              </a:solidFill>
            </a:endParaRPr>
          </a:p>
        </p:txBody>
      </p:sp>
      <p:sp>
        <p:nvSpPr>
          <p:cNvPr id="570" name="Shape 570"/>
          <p:cNvSpPr/>
          <p:nvPr/>
        </p:nvSpPr>
        <p:spPr>
          <a:xfrm>
            <a:off x="8576249" y="4428169"/>
            <a:ext cx="1893469" cy="1003625"/>
          </a:xfrm>
          <a:prstGeom prst="rect">
            <a:avLst/>
          </a:prstGeom>
          <a:ln w="12700">
            <a:miter lim="400000"/>
          </a:ln>
        </p:spPr>
        <p:txBody>
          <a:bodyPr lIns="25400" tIns="25400" rIns="25400" bIns="25400" anchor="ctr"/>
          <a:lstStyle/>
          <a:p>
            <a:r>
              <a:rPr lang="zh-CN" altLang="zh-CN" sz="1800" dirty="0"/>
              <a:t>凝聚中国力量，就是要凝聚全国各族人民大团结的力量。</a:t>
            </a:r>
          </a:p>
        </p:txBody>
      </p:sp>
      <p:sp>
        <p:nvSpPr>
          <p:cNvPr id="571" name="Shape 571"/>
          <p:cNvSpPr/>
          <p:nvPr/>
        </p:nvSpPr>
        <p:spPr>
          <a:xfrm>
            <a:off x="9674161" y="4032559"/>
            <a:ext cx="795557" cy="253468"/>
          </a:xfrm>
          <a:prstGeom prst="rect">
            <a:avLst/>
          </a:prstGeom>
          <a:gradFill>
            <a:gsLst>
              <a:gs pos="0">
                <a:srgbClr val="E30000"/>
              </a:gs>
              <a:gs pos="100000">
                <a:srgbClr val="760303"/>
              </a:gs>
            </a:gsLst>
            <a:lin ang="5400000" scaled="0"/>
          </a:gradFill>
          <a:ln w="12700">
            <a:miter lim="400000"/>
          </a:ln>
        </p:spPr>
        <p:txBody>
          <a:bodyPr lIns="0" tIns="0" rIns="0" bIns="0" anchor="ctr"/>
          <a:lstStyle>
            <a:lvl1pPr>
              <a:lnSpc>
                <a:spcPts val="2500"/>
              </a:lnSpc>
              <a:spcBef>
                <a:spcPts val="600"/>
              </a:spcBef>
              <a:defRPr sz="2500" spc="0">
                <a:solidFill>
                  <a:srgbClr val="FFFFFF"/>
                </a:solidFill>
                <a:latin typeface="Roboto Bold"/>
                <a:ea typeface="Roboto Bold"/>
                <a:cs typeface="Roboto Bold"/>
                <a:sym typeface="Roboto Bold"/>
              </a:defRPr>
            </a:lvl1pPr>
          </a:lstStyle>
          <a:p>
            <a:pPr lvl="0">
              <a:lnSpc>
                <a:spcPct val="90000"/>
              </a:lnSpc>
              <a:defRPr sz="1800" spc="0">
                <a:solidFill>
                  <a:srgbClr val="000000"/>
                </a:solidFill>
              </a:defRPr>
            </a:pPr>
            <a:endParaRPr sz="1200" dirty="0">
              <a:solidFill>
                <a:schemeClr val="bg1"/>
              </a:solidFill>
            </a:endParaRPr>
          </a:p>
        </p:txBody>
      </p:sp>
      <p:sp>
        <p:nvSpPr>
          <p:cNvPr id="587" name="Shape 587"/>
          <p:cNvSpPr/>
          <p:nvPr/>
        </p:nvSpPr>
        <p:spPr>
          <a:xfrm>
            <a:off x="2628219" y="3301237"/>
            <a:ext cx="1329760" cy="0"/>
          </a:xfrm>
          <a:prstGeom prst="line">
            <a:avLst/>
          </a:prstGeom>
          <a:ln w="19050" cap="rnd" cmpd="sng">
            <a:solidFill>
              <a:srgbClr val="C00000"/>
            </a:solidFill>
            <a:custDash>
              <a:ds d="100000" sp="200000"/>
            </a:custDash>
            <a:round/>
          </a:ln>
        </p:spPr>
        <p:txBody>
          <a:bodyPr lIns="0" tIns="0" rIns="0" bIns="0" anchor="ctr"/>
          <a:lstStyle/>
          <a:p>
            <a:pPr lvl="0">
              <a:defRPr sz="3200"/>
            </a:pPr>
            <a:endParaRPr sz="4265"/>
          </a:p>
        </p:txBody>
      </p:sp>
      <p:pic>
        <p:nvPicPr>
          <p:cNvPr id="20" name="图片 19" descr="6139 893"/>
          <p:cNvPicPr>
            <a:picLocks noChangeAspect="1"/>
          </p:cNvPicPr>
          <p:nvPr/>
        </p:nvPicPr>
        <p:blipFill>
          <a:blip r:embed="rId3" cstate="print"/>
          <a:stretch>
            <a:fillRect/>
          </a:stretch>
        </p:blipFill>
        <p:spPr>
          <a:xfrm>
            <a:off x="-17145" y="-22225"/>
            <a:ext cx="4385945" cy="1887855"/>
          </a:xfrm>
          <a:prstGeom prst="rect">
            <a:avLst/>
          </a:prstGeom>
        </p:spPr>
      </p:pic>
      <p:sp>
        <p:nvSpPr>
          <p:cNvPr id="184" name=" 184"/>
          <p:cNvSpPr/>
          <p:nvPr/>
        </p:nvSpPr>
        <p:spPr>
          <a:xfrm>
            <a:off x="644137" y="2422079"/>
            <a:ext cx="1758315" cy="1758315"/>
          </a:xfrm>
          <a:prstGeom prst="ellipse">
            <a:avLst/>
          </a:prstGeom>
          <a:blipFill rotWithShape="1">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8" name=" 184">
            <a:extLst>
              <a:ext uri="{FF2B5EF4-FFF2-40B4-BE49-F238E27FC236}">
                <a16:creationId xmlns:a16="http://schemas.microsoft.com/office/drawing/2014/main" xmlns="" id="{1B25E994-5DC6-4543-A992-80B3BF55A9EE}"/>
              </a:ext>
            </a:extLst>
          </p:cNvPr>
          <p:cNvSpPr/>
          <p:nvPr/>
        </p:nvSpPr>
        <p:spPr>
          <a:xfrm>
            <a:off x="7538293" y="2400978"/>
            <a:ext cx="1758315" cy="1758315"/>
          </a:xfrm>
          <a:prstGeom prst="ellipse">
            <a:avLst/>
          </a:prstGeom>
          <a:blipFill rotWithShape="1">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9" name=" 184">
            <a:extLst>
              <a:ext uri="{FF2B5EF4-FFF2-40B4-BE49-F238E27FC236}">
                <a16:creationId xmlns:a16="http://schemas.microsoft.com/office/drawing/2014/main" xmlns="" id="{894D5A43-A403-46E4-9EA5-19F1797865E2}"/>
              </a:ext>
            </a:extLst>
          </p:cNvPr>
          <p:cNvSpPr/>
          <p:nvPr/>
        </p:nvSpPr>
        <p:spPr>
          <a:xfrm>
            <a:off x="4103242" y="2400978"/>
            <a:ext cx="1758315" cy="1758315"/>
          </a:xfrm>
          <a:prstGeom prst="ellipse">
            <a:avLst/>
          </a:prstGeom>
          <a:blipFill rotWithShape="1">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p14:dur="250">
        <p15:prstTrans prst="pageCurlDouble"/>
      </p:transition>
    </mc:Choice>
    <mc:Fallback>
      <p:transition>
        <p:fade/>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9" presetClass="entr" presetSubtype="0" fill="hold" grpId="3" nodeType="afterEffect">
                                  <p:stCondLst>
                                    <p:cond delay="0"/>
                                  </p:stCondLst>
                                  <p:childTnLst>
                                    <p:set>
                                      <p:cBhvr>
                                        <p:cTn id="14" dur="indefinite" fill="hold"/>
                                        <p:tgtEl>
                                          <p:spTgt spid="568"/>
                                        </p:tgtEl>
                                        <p:attrNameLst>
                                          <p:attrName>style.visibility</p:attrName>
                                        </p:attrNameLst>
                                      </p:cBhvr>
                                      <p:to>
                                        <p:strVal val="visible"/>
                                      </p:to>
                                    </p:set>
                                    <p:animEffect transition="in" filter="dissolve(right)">
                                      <p:cBhvr>
                                        <p:cTn id="15" dur="499"/>
                                        <p:tgtEl>
                                          <p:spTgt spid="568"/>
                                        </p:tgtEl>
                                      </p:cBhvr>
                                    </p:animEffect>
                                  </p:childTnLst>
                                </p:cTn>
                              </p:par>
                              <p:par>
                                <p:cTn id="16" presetID="22" presetClass="entr" presetSubtype="1" fill="hold" grpId="4" nodeType="withEffect">
                                  <p:stCondLst>
                                    <p:cond delay="0"/>
                                  </p:stCondLst>
                                  <p:childTnLst>
                                    <p:set>
                                      <p:cBhvr>
                                        <p:cTn id="17" dur="10" fill="hold"/>
                                        <p:tgtEl>
                                          <p:spTgt spid="565"/>
                                        </p:tgtEl>
                                        <p:attrNameLst>
                                          <p:attrName>style.visibility</p:attrName>
                                        </p:attrNameLst>
                                      </p:cBhvr>
                                      <p:to>
                                        <p:strVal val="visible"/>
                                      </p:to>
                                    </p:set>
                                    <p:animEffect transition="in" filter="wipe(up)">
                                      <p:cBhvr>
                                        <p:cTn id="18" dur="10"/>
                                        <p:tgtEl>
                                          <p:spTgt spid="565"/>
                                        </p:tgtEl>
                                      </p:cBhvr>
                                    </p:animEffect>
                                  </p:childTnLst>
                                </p:cTn>
                              </p:par>
                            </p:childTnLst>
                          </p:cTn>
                        </p:par>
                        <p:par>
                          <p:cTn id="19" fill="hold">
                            <p:stCondLst>
                              <p:cond delay="860"/>
                            </p:stCondLst>
                            <p:childTnLst>
                              <p:par>
                                <p:cTn id="20" presetID="22" presetClass="entr" presetSubtype="8" fill="hold" grpId="5" nodeType="afterEffect">
                                  <p:stCondLst>
                                    <p:cond delay="0"/>
                                  </p:stCondLst>
                                  <p:childTnLst>
                                    <p:set>
                                      <p:cBhvr>
                                        <p:cTn id="21" dur="indefinite" fill="hold"/>
                                        <p:tgtEl>
                                          <p:spTgt spid="587"/>
                                        </p:tgtEl>
                                        <p:attrNameLst>
                                          <p:attrName>style.visibility</p:attrName>
                                        </p:attrNameLst>
                                      </p:cBhvr>
                                      <p:to>
                                        <p:strVal val="visible"/>
                                      </p:to>
                                    </p:set>
                                    <p:animEffect transition="in" filter="wipe(left)">
                                      <p:cBhvr>
                                        <p:cTn id="22" dur="499"/>
                                        <p:tgtEl>
                                          <p:spTgt spid="587"/>
                                        </p:tgtEl>
                                      </p:cBhvr>
                                    </p:animEffect>
                                  </p:childTnLst>
                                </p:cTn>
                              </p:par>
                            </p:childTnLst>
                          </p:cTn>
                        </p:par>
                        <p:par>
                          <p:cTn id="23" fill="hold">
                            <p:stCondLst>
                              <p:cond delay="860"/>
                            </p:stCondLst>
                            <p:childTnLst>
                              <p:par>
                                <p:cTn id="24" presetID="9" presetClass="entr" presetSubtype="0" fill="hold" grpId="7" nodeType="afterEffect">
                                  <p:stCondLst>
                                    <p:cond delay="0"/>
                                  </p:stCondLst>
                                  <p:childTnLst>
                                    <p:set>
                                      <p:cBhvr>
                                        <p:cTn id="25" dur="indefinite" fill="hold"/>
                                        <p:tgtEl>
                                          <p:spTgt spid="569"/>
                                        </p:tgtEl>
                                        <p:attrNameLst>
                                          <p:attrName>style.visibility</p:attrName>
                                        </p:attrNameLst>
                                      </p:cBhvr>
                                      <p:to>
                                        <p:strVal val="visible"/>
                                      </p:to>
                                    </p:set>
                                    <p:animEffect transition="in" filter="dissolve(right)">
                                      <p:cBhvr>
                                        <p:cTn id="26" dur="499"/>
                                        <p:tgtEl>
                                          <p:spTgt spid="569"/>
                                        </p:tgtEl>
                                      </p:cBhvr>
                                    </p:animEffect>
                                  </p:childTnLst>
                                </p:cTn>
                              </p:par>
                              <p:par>
                                <p:cTn id="27" presetID="22" presetClass="entr" presetSubtype="1" fill="hold" grpId="8" nodeType="withEffect">
                                  <p:stCondLst>
                                    <p:cond delay="0"/>
                                  </p:stCondLst>
                                  <p:childTnLst>
                                    <p:set>
                                      <p:cBhvr>
                                        <p:cTn id="28" dur="10" fill="hold"/>
                                        <p:tgtEl>
                                          <p:spTgt spid="566"/>
                                        </p:tgtEl>
                                        <p:attrNameLst>
                                          <p:attrName>style.visibility</p:attrName>
                                        </p:attrNameLst>
                                      </p:cBhvr>
                                      <p:to>
                                        <p:strVal val="visible"/>
                                      </p:to>
                                    </p:set>
                                    <p:animEffect transition="in" filter="wipe(up)">
                                      <p:cBhvr>
                                        <p:cTn id="29" dur="10"/>
                                        <p:tgtEl>
                                          <p:spTgt spid="566"/>
                                        </p:tgtEl>
                                      </p:cBhvr>
                                    </p:animEffect>
                                  </p:childTnLst>
                                </p:cTn>
                              </p:par>
                            </p:childTnLst>
                          </p:cTn>
                        </p:par>
                        <p:par>
                          <p:cTn id="30" fill="hold">
                            <p:stCondLst>
                              <p:cond delay="870"/>
                            </p:stCondLst>
                            <p:childTnLst>
                              <p:par>
                                <p:cTn id="31" presetID="22" presetClass="entr" presetSubtype="8" fill="hold" grpId="9" nodeType="afterEffect">
                                  <p:stCondLst>
                                    <p:cond delay="0"/>
                                  </p:stCondLst>
                                  <p:childTnLst>
                                    <p:set>
                                      <p:cBhvr>
                                        <p:cTn id="32" dur="indefinite" fill="hold"/>
                                        <p:tgtEl>
                                          <p:spTgt spid="567"/>
                                        </p:tgtEl>
                                        <p:attrNameLst>
                                          <p:attrName>style.visibility</p:attrName>
                                        </p:attrNameLst>
                                      </p:cBhvr>
                                      <p:to>
                                        <p:strVal val="visible"/>
                                      </p:to>
                                    </p:set>
                                    <p:animEffect transition="in" filter="wipe(left)">
                                      <p:cBhvr>
                                        <p:cTn id="33" dur="499"/>
                                        <p:tgtEl>
                                          <p:spTgt spid="567"/>
                                        </p:tgtEl>
                                      </p:cBhvr>
                                    </p:animEffect>
                                  </p:childTnLst>
                                </p:cTn>
                              </p:par>
                            </p:childTnLst>
                          </p:cTn>
                        </p:par>
                        <p:par>
                          <p:cTn id="34" fill="hold">
                            <p:stCondLst>
                              <p:cond delay="870"/>
                            </p:stCondLst>
                            <p:childTnLst>
                              <p:par>
                                <p:cTn id="35" presetID="9" presetClass="entr" presetSubtype="0" fill="hold" grpId="11" nodeType="afterEffect">
                                  <p:stCondLst>
                                    <p:cond delay="0"/>
                                  </p:stCondLst>
                                  <p:childTnLst>
                                    <p:set>
                                      <p:cBhvr>
                                        <p:cTn id="36" dur="indefinite" fill="hold"/>
                                        <p:tgtEl>
                                          <p:spTgt spid="571"/>
                                        </p:tgtEl>
                                        <p:attrNameLst>
                                          <p:attrName>style.visibility</p:attrName>
                                        </p:attrNameLst>
                                      </p:cBhvr>
                                      <p:to>
                                        <p:strVal val="visible"/>
                                      </p:to>
                                    </p:set>
                                    <p:animEffect transition="in" filter="dissolve(right)">
                                      <p:cBhvr>
                                        <p:cTn id="37" dur="499"/>
                                        <p:tgtEl>
                                          <p:spTgt spid="571"/>
                                        </p:tgtEl>
                                      </p:cBhvr>
                                    </p:animEffect>
                                  </p:childTnLst>
                                </p:cTn>
                              </p:par>
                              <p:par>
                                <p:cTn id="38" presetID="22" presetClass="entr" presetSubtype="1" fill="hold" grpId="12" nodeType="withEffect">
                                  <p:stCondLst>
                                    <p:cond delay="0"/>
                                  </p:stCondLst>
                                  <p:childTnLst>
                                    <p:set>
                                      <p:cBhvr>
                                        <p:cTn id="39" dur="10" fill="hold"/>
                                        <p:tgtEl>
                                          <p:spTgt spid="570"/>
                                        </p:tgtEl>
                                        <p:attrNameLst>
                                          <p:attrName>style.visibility</p:attrName>
                                        </p:attrNameLst>
                                      </p:cBhvr>
                                      <p:to>
                                        <p:strVal val="visible"/>
                                      </p:to>
                                    </p:set>
                                    <p:animEffect transition="in" filter="wipe(up)">
                                      <p:cBhvr>
                                        <p:cTn id="40" dur="10"/>
                                        <p:tgtEl>
                                          <p:spTgt spid="5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565" grpId="4" animBg="1" advAuto="0"/>
      <p:bldP spid="566" grpId="8" animBg="1" advAuto="0"/>
      <p:bldP spid="567" grpId="9" bldLvl="0" animBg="1" advAuto="0"/>
      <p:bldP spid="568" grpId="3" bldLvl="0" animBg="1" advAuto="0"/>
      <p:bldP spid="569" grpId="7" bldLvl="0" animBg="1" advAuto="0"/>
      <p:bldP spid="570" grpId="12" animBg="1" advAuto="0"/>
      <p:bldP spid="571" grpId="11" bldLvl="0" animBg="1" advAuto="0"/>
      <p:bldP spid="587" grpId="5" bldLvl="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2"/>
          <p:cNvPicPr>
            <a:picLocks noGrp="1" noChangeAspect="1"/>
          </p:cNvPicPr>
          <p:nvPr/>
        </p:nvPicPr>
        <p:blipFill>
          <a:blip r:embed="rId3" cstate="print">
            <a:extLst>
              <a:ext uri="{28A0092B-C50C-407E-A947-70E740481C1C}">
                <a14:useLocalDpi xmlns:a14="http://schemas.microsoft.com/office/drawing/2010/main" xmlns="" val="0"/>
              </a:ext>
            </a:extLst>
          </a:blip>
          <a:srcRect t="30595" b="30595"/>
          <a:stretch>
            <a:fillRect/>
          </a:stretch>
        </p:blipFill>
        <p:spPr>
          <a:xfrm>
            <a:off x="0" y="-2617"/>
            <a:ext cx="12193201" cy="1725488"/>
          </a:xfrm>
          <a:prstGeom prst="rect">
            <a:avLst/>
          </a:prstGeom>
        </p:spPr>
      </p:pic>
      <p:sp>
        <p:nvSpPr>
          <p:cNvPr id="2765" name="Shape 2765"/>
          <p:cNvSpPr/>
          <p:nvPr/>
        </p:nvSpPr>
        <p:spPr>
          <a:xfrm>
            <a:off x="599" y="-2619"/>
            <a:ext cx="12192001" cy="1725488"/>
          </a:xfrm>
          <a:prstGeom prst="rect">
            <a:avLst/>
          </a:prstGeom>
          <a:solidFill>
            <a:srgbClr val="C00000">
              <a:alpha val="65000"/>
            </a:srgbClr>
          </a:solidFill>
          <a:ln w="12700" cap="flat">
            <a:noFill/>
            <a:miter lim="400000"/>
          </a:ln>
          <a:effectLst/>
        </p:spPr>
        <p:txBody>
          <a:bodyPr wrap="square" lIns="0" tIns="0" rIns="0" bIns="0" numCol="1" anchor="ctr">
            <a:noAutofit/>
          </a:bodyPr>
          <a:lstStyle/>
          <a:p>
            <a:pPr lvl="0">
              <a:defRPr sz="3200"/>
            </a:pPr>
            <a:endParaRPr sz="4265"/>
          </a:p>
        </p:txBody>
      </p:sp>
      <p:sp>
        <p:nvSpPr>
          <p:cNvPr id="2767" name="Shape 2767"/>
          <p:cNvSpPr/>
          <p:nvPr/>
        </p:nvSpPr>
        <p:spPr>
          <a:xfrm>
            <a:off x="2103987" y="826821"/>
            <a:ext cx="3987279" cy="556134"/>
          </a:xfrm>
          <a:prstGeom prst="rect">
            <a:avLst/>
          </a:prstGeom>
          <a:noFill/>
          <a:ln w="12700" cap="flat">
            <a:noFill/>
            <a:miter lim="400000"/>
          </a:ln>
          <a:effectLst/>
        </p:spPr>
        <p:txBody>
          <a:bodyPr wrap="square" lIns="67733" tIns="67733" rIns="67733" bIns="67733" numCol="1" anchor="ctr">
            <a:spAutoFit/>
          </a:bodyPr>
          <a:lstStyle/>
          <a:p>
            <a:pPr algn="ctr" defTabSz="394970">
              <a:lnSpc>
                <a:spcPts val="2625"/>
              </a:lnSpc>
              <a:defRPr sz="1800"/>
            </a:pPr>
            <a:r>
              <a:rPr lang="zh-CN" altLang="en-US" sz="6600" baseline="9000" dirty="0">
                <a:solidFill>
                  <a:schemeClr val="bg1"/>
                </a:solidFill>
                <a:latin typeface="华文行楷" panose="02010800040101010101" pitchFamily="2" charset="-122"/>
                <a:ea typeface="华文行楷" panose="02010800040101010101" pitchFamily="2" charset="-122"/>
                <a:cs typeface="Roboto Light"/>
                <a:sym typeface="Roboto Light"/>
              </a:rPr>
              <a:t>奋斗吧 青春</a:t>
            </a:r>
            <a:endParaRPr lang="en-US" sz="6600" baseline="9000" dirty="0">
              <a:solidFill>
                <a:schemeClr val="bg1"/>
              </a:solidFill>
              <a:latin typeface="华文行楷" panose="02010800040101010101" pitchFamily="2" charset="-122"/>
              <a:ea typeface="华文行楷" panose="02010800040101010101" pitchFamily="2" charset="-122"/>
              <a:cs typeface="Roboto Light"/>
              <a:sym typeface="Roboto Light"/>
            </a:endParaRPr>
          </a:p>
        </p:txBody>
      </p:sp>
      <p:sp>
        <p:nvSpPr>
          <p:cNvPr id="22" name="矩形 21"/>
          <p:cNvSpPr/>
          <p:nvPr/>
        </p:nvSpPr>
        <p:spPr>
          <a:xfrm>
            <a:off x="255271" y="342265"/>
            <a:ext cx="10874547" cy="6195695"/>
          </a:xfrm>
          <a:prstGeom prst="rect">
            <a:avLst/>
          </a:prstGeom>
          <a:noFill/>
          <a:ln>
            <a:solidFill>
              <a:srgbClr val="C00000">
                <a:alpha val="9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flipH="1">
            <a:off x="11526380" y="342265"/>
            <a:ext cx="637679" cy="6195695"/>
          </a:xfrm>
          <a:prstGeom prst="rect">
            <a:avLst/>
          </a:prstGeom>
          <a:noFill/>
          <a:ln>
            <a:solidFill>
              <a:srgbClr val="C00000">
                <a:alpha val="9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11499041" y="1399337"/>
            <a:ext cx="665018" cy="4294998"/>
          </a:xfrm>
          <a:prstGeom prst="round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11523773" y="1539725"/>
            <a:ext cx="615553" cy="4294998"/>
          </a:xfrm>
          <a:prstGeom prst="rect">
            <a:avLst/>
          </a:prstGeom>
          <a:noFill/>
        </p:spPr>
        <p:txBody>
          <a:bodyPr vert="eaVert" wrap="square" rtlCol="0">
            <a:spAutoFit/>
          </a:bodyPr>
          <a:lstStyle/>
          <a:p>
            <a:r>
              <a:rPr lang="zh-CN" altLang="en-US" sz="2800" dirty="0">
                <a:solidFill>
                  <a:schemeClr val="bg1"/>
                </a:solidFill>
                <a:latin typeface="华文行楷" panose="02010800040101010101" pitchFamily="2" charset="-122"/>
                <a:ea typeface="华文行楷" panose="02010800040101010101" pitchFamily="2" charset="-122"/>
              </a:rPr>
              <a:t>当代大学生应该怎么做</a:t>
            </a:r>
            <a:endParaRPr lang="zh-CN" altLang="zh-CN" dirty="0"/>
          </a:p>
        </p:txBody>
      </p:sp>
      <p:sp>
        <p:nvSpPr>
          <p:cNvPr id="2770" name="Shape 2770"/>
          <p:cNvSpPr/>
          <p:nvPr/>
        </p:nvSpPr>
        <p:spPr>
          <a:xfrm rot="10594">
            <a:off x="6968988" y="2188534"/>
            <a:ext cx="3470283" cy="591806"/>
          </a:xfrm>
          <a:prstGeom prst="rect">
            <a:avLst/>
          </a:prstGeom>
          <a:ln w="12700">
            <a:miter lim="400000"/>
          </a:ln>
        </p:spPr>
        <p:txBody>
          <a:bodyPr lIns="25400" tIns="25400" rIns="25400" bIns="25400" anchor="ctr"/>
          <a:lstStyle/>
          <a:p>
            <a:pPr algn="l">
              <a:lnSpc>
                <a:spcPct val="100000"/>
              </a:lnSpc>
              <a:spcBef>
                <a:spcPts val="225"/>
              </a:spcBef>
              <a:defRPr sz="1800"/>
            </a:pPr>
            <a:r>
              <a:rPr lang="zh-CN" altLang="en-US" dirty="0">
                <a:latin typeface="微软雅黑" panose="020B0503020204020204" pitchFamily="34" charset="-122"/>
                <a:ea typeface="微软雅黑" panose="020B0503020204020204" pitchFamily="34" charset="-122"/>
                <a:cs typeface="Roboto Bold"/>
                <a:sym typeface="Roboto Bold"/>
              </a:rPr>
              <a:t>青年</a:t>
            </a:r>
            <a:r>
              <a:rPr lang="en-US" altLang="zh-CN" dirty="0">
                <a:latin typeface="微软雅黑" panose="020B0503020204020204" pitchFamily="34" charset="-122"/>
                <a:ea typeface="微软雅黑" panose="020B0503020204020204" pitchFamily="34" charset="-122"/>
                <a:cs typeface="Roboto Bold"/>
                <a:sym typeface="Roboto Bold"/>
              </a:rPr>
              <a:t>——</a:t>
            </a:r>
            <a:r>
              <a:rPr lang="zh-CN" altLang="en-US" dirty="0">
                <a:latin typeface="微软雅黑" panose="020B0503020204020204" pitchFamily="34" charset="-122"/>
                <a:ea typeface="微软雅黑" panose="020B0503020204020204" pitchFamily="34" charset="-122"/>
                <a:cs typeface="Roboto Bold"/>
                <a:sym typeface="Roboto Bold"/>
              </a:rPr>
              <a:t>坚定理想</a:t>
            </a:r>
            <a:endParaRPr dirty="0">
              <a:solidFill>
                <a:schemeClr val="tx1"/>
              </a:solidFill>
              <a:latin typeface="微软雅黑" panose="020B0503020204020204" pitchFamily="34" charset="-122"/>
              <a:ea typeface="微软雅黑" panose="020B0503020204020204" pitchFamily="34" charset="-122"/>
              <a:cs typeface="Roboto Bold"/>
              <a:sym typeface="Roboto Bold"/>
            </a:endParaRPr>
          </a:p>
        </p:txBody>
      </p:sp>
      <p:sp>
        <p:nvSpPr>
          <p:cNvPr id="2771" name="Shape 2771"/>
          <p:cNvSpPr/>
          <p:nvPr/>
        </p:nvSpPr>
        <p:spPr>
          <a:xfrm rot="10594">
            <a:off x="6968781" y="3027160"/>
            <a:ext cx="3470283" cy="725805"/>
          </a:xfrm>
          <a:prstGeom prst="rect">
            <a:avLst/>
          </a:prstGeom>
          <a:ln w="12700">
            <a:miter lim="400000"/>
          </a:ln>
        </p:spPr>
        <p:txBody>
          <a:bodyPr lIns="25400" tIns="25400" rIns="25400" bIns="25400" anchor="ctr"/>
          <a:lstStyle/>
          <a:p>
            <a:pPr algn="l">
              <a:lnSpc>
                <a:spcPct val="100000"/>
              </a:lnSpc>
              <a:spcBef>
                <a:spcPts val="225"/>
              </a:spcBef>
              <a:defRPr sz="1800"/>
            </a:pPr>
            <a:r>
              <a:rPr lang="zh-CN" altLang="en-US" dirty="0">
                <a:latin typeface="微软雅黑" panose="020B0503020204020204" pitchFamily="34" charset="-122"/>
                <a:ea typeface="微软雅黑" panose="020B0503020204020204" pitchFamily="34" charset="-122"/>
                <a:cs typeface="Roboto Bold"/>
                <a:sym typeface="Roboto Bold"/>
              </a:rPr>
              <a:t>青年</a:t>
            </a:r>
            <a:r>
              <a:rPr lang="en-US" altLang="zh-CN" dirty="0">
                <a:latin typeface="微软雅黑" panose="020B0503020204020204" pitchFamily="34" charset="-122"/>
                <a:ea typeface="微软雅黑" panose="020B0503020204020204" pitchFamily="34" charset="-122"/>
                <a:cs typeface="Roboto Bold"/>
                <a:sym typeface="Roboto Bold"/>
              </a:rPr>
              <a:t>——</a:t>
            </a:r>
            <a:r>
              <a:rPr lang="zh-CN" altLang="en-US" dirty="0">
                <a:latin typeface="微软雅黑" panose="020B0503020204020204" pitchFamily="34" charset="-122"/>
                <a:ea typeface="微软雅黑" panose="020B0503020204020204" pitchFamily="34" charset="-122"/>
                <a:cs typeface="Roboto Bold"/>
                <a:sym typeface="Roboto Bold"/>
              </a:rPr>
              <a:t>锤炼高尚品格</a:t>
            </a:r>
            <a:endParaRPr dirty="0">
              <a:solidFill>
                <a:schemeClr val="tx1"/>
              </a:solidFill>
              <a:latin typeface="微软雅黑" panose="020B0503020204020204" pitchFamily="34" charset="-122"/>
              <a:ea typeface="微软雅黑" panose="020B0503020204020204" pitchFamily="34" charset="-122"/>
              <a:cs typeface="Roboto Bold"/>
              <a:sym typeface="Roboto Bold"/>
            </a:endParaRPr>
          </a:p>
        </p:txBody>
      </p:sp>
      <p:sp>
        <p:nvSpPr>
          <p:cNvPr id="2772" name="Shape 2772"/>
          <p:cNvSpPr/>
          <p:nvPr/>
        </p:nvSpPr>
        <p:spPr>
          <a:xfrm rot="10594">
            <a:off x="6968780" y="3880715"/>
            <a:ext cx="3470283" cy="963723"/>
          </a:xfrm>
          <a:prstGeom prst="rect">
            <a:avLst/>
          </a:prstGeom>
          <a:ln w="12700">
            <a:miter lim="400000"/>
          </a:ln>
        </p:spPr>
        <p:txBody>
          <a:bodyPr lIns="25400" tIns="25400" rIns="25400" bIns="25400" anchor="ctr"/>
          <a:lstStyle/>
          <a:p>
            <a:pPr algn="l">
              <a:lnSpc>
                <a:spcPct val="100000"/>
              </a:lnSpc>
              <a:spcBef>
                <a:spcPts val="225"/>
              </a:spcBef>
              <a:defRPr sz="1800"/>
            </a:pPr>
            <a:r>
              <a:rPr lang="zh-CN" altLang="en-US" dirty="0">
                <a:solidFill>
                  <a:schemeClr val="tx1"/>
                </a:solidFill>
                <a:latin typeface="微软雅黑" panose="020B0503020204020204" pitchFamily="34" charset="-122"/>
                <a:ea typeface="微软雅黑" panose="020B0503020204020204" pitchFamily="34" charset="-122"/>
                <a:cs typeface="Roboto Bold"/>
                <a:sym typeface="Roboto Bold"/>
              </a:rPr>
              <a:t>青年</a:t>
            </a:r>
            <a:r>
              <a:rPr lang="en-US" altLang="zh-CN" dirty="0">
                <a:solidFill>
                  <a:schemeClr val="tx1"/>
                </a:solidFill>
                <a:latin typeface="微软雅黑" panose="020B0503020204020204" pitchFamily="34" charset="-122"/>
                <a:ea typeface="微软雅黑" panose="020B0503020204020204" pitchFamily="34" charset="-122"/>
                <a:cs typeface="Roboto Bold"/>
                <a:sym typeface="Roboto Bold"/>
              </a:rPr>
              <a:t>——</a:t>
            </a:r>
            <a:r>
              <a:rPr lang="zh-CN" altLang="en-US" dirty="0">
                <a:solidFill>
                  <a:schemeClr val="tx1"/>
                </a:solidFill>
                <a:latin typeface="微软雅黑" panose="020B0503020204020204" pitchFamily="34" charset="-122"/>
                <a:ea typeface="微软雅黑" panose="020B0503020204020204" pitchFamily="34" charset="-122"/>
                <a:cs typeface="Roboto Bold"/>
                <a:sym typeface="Roboto Bold"/>
              </a:rPr>
              <a:t>初生牛犊不怕虎的劲头</a:t>
            </a:r>
            <a:endParaRPr dirty="0">
              <a:solidFill>
                <a:schemeClr val="tx1"/>
              </a:solidFill>
              <a:latin typeface="微软雅黑" panose="020B0503020204020204" pitchFamily="34" charset="-122"/>
              <a:ea typeface="微软雅黑" panose="020B0503020204020204" pitchFamily="34" charset="-122"/>
              <a:cs typeface="Roboto Bold"/>
              <a:sym typeface="Roboto Bold"/>
            </a:endParaRPr>
          </a:p>
        </p:txBody>
      </p:sp>
      <p:sp>
        <p:nvSpPr>
          <p:cNvPr id="2773" name="Shape 2773"/>
          <p:cNvSpPr/>
          <p:nvPr/>
        </p:nvSpPr>
        <p:spPr>
          <a:xfrm rot="10594">
            <a:off x="6968780" y="4865167"/>
            <a:ext cx="3470283" cy="963723"/>
          </a:xfrm>
          <a:prstGeom prst="rect">
            <a:avLst/>
          </a:prstGeom>
          <a:ln w="12700">
            <a:miter lim="400000"/>
          </a:ln>
        </p:spPr>
        <p:txBody>
          <a:bodyPr lIns="25400" tIns="25400" rIns="25400" bIns="25400" anchor="ctr"/>
          <a:lstStyle/>
          <a:p>
            <a:pPr algn="l">
              <a:lnSpc>
                <a:spcPct val="100000"/>
              </a:lnSpc>
              <a:spcBef>
                <a:spcPts val="225"/>
              </a:spcBef>
              <a:defRPr sz="1800"/>
            </a:pPr>
            <a:r>
              <a:rPr lang="zh-CN" altLang="en-US" dirty="0">
                <a:solidFill>
                  <a:schemeClr val="tx1"/>
                </a:solidFill>
                <a:latin typeface="微软雅黑" panose="020B0503020204020204" pitchFamily="34" charset="-122"/>
                <a:ea typeface="微软雅黑" panose="020B0503020204020204" pitchFamily="34" charset="-122"/>
                <a:cs typeface="Roboto Bold"/>
                <a:sym typeface="Roboto Bold"/>
              </a:rPr>
              <a:t>青年</a:t>
            </a:r>
            <a:r>
              <a:rPr lang="en-US" altLang="zh-CN" dirty="0">
                <a:solidFill>
                  <a:schemeClr val="tx1"/>
                </a:solidFill>
                <a:latin typeface="微软雅黑" panose="020B0503020204020204" pitchFamily="34" charset="-122"/>
                <a:ea typeface="微软雅黑" panose="020B0503020204020204" pitchFamily="34" charset="-122"/>
                <a:cs typeface="Roboto Bold"/>
                <a:sym typeface="Roboto Bold"/>
              </a:rPr>
              <a:t>——</a:t>
            </a:r>
            <a:r>
              <a:rPr lang="zh-CN" altLang="en-US" dirty="0">
                <a:latin typeface="微软雅黑" panose="020B0503020204020204" pitchFamily="34" charset="-122"/>
                <a:ea typeface="微软雅黑" panose="020B0503020204020204" pitchFamily="34" charset="-122"/>
                <a:cs typeface="Roboto Bold"/>
                <a:sym typeface="Roboto Bold"/>
              </a:rPr>
              <a:t>勇</a:t>
            </a:r>
            <a:r>
              <a:rPr lang="zh-CN" altLang="en-US" dirty="0">
                <a:solidFill>
                  <a:schemeClr val="tx1"/>
                </a:solidFill>
                <a:latin typeface="微软雅黑" panose="020B0503020204020204" pitchFamily="34" charset="-122"/>
                <a:ea typeface="微软雅黑" panose="020B0503020204020204" pitchFamily="34" charset="-122"/>
                <a:cs typeface="Roboto Bold"/>
                <a:sym typeface="Roboto Bold"/>
              </a:rPr>
              <a:t>作时代的弄潮儿</a:t>
            </a:r>
            <a:endParaRPr dirty="0">
              <a:solidFill>
                <a:schemeClr val="tx1"/>
              </a:solidFill>
              <a:latin typeface="微软雅黑" panose="020B0503020204020204" pitchFamily="34" charset="-122"/>
              <a:ea typeface="微软雅黑" panose="020B0503020204020204" pitchFamily="34" charset="-122"/>
              <a:cs typeface="Roboto Bold"/>
              <a:sym typeface="Roboto Bold"/>
            </a:endParaRPr>
          </a:p>
        </p:txBody>
      </p:sp>
      <p:sp>
        <p:nvSpPr>
          <p:cNvPr id="2774" name="Shape 2774"/>
          <p:cNvSpPr/>
          <p:nvPr/>
        </p:nvSpPr>
        <p:spPr>
          <a:xfrm rot="10594">
            <a:off x="7998140" y="832166"/>
            <a:ext cx="3470283" cy="963723"/>
          </a:xfrm>
          <a:prstGeom prst="rect">
            <a:avLst/>
          </a:prstGeom>
          <a:ln w="12700">
            <a:miter lim="400000"/>
          </a:ln>
        </p:spPr>
        <p:txBody>
          <a:bodyPr lIns="25400" tIns="25400" rIns="25400" bIns="25400" anchor="ctr"/>
          <a:lstStyle/>
          <a:p>
            <a:pPr algn="l">
              <a:lnSpc>
                <a:spcPct val="100000"/>
              </a:lnSpc>
              <a:spcBef>
                <a:spcPts val="225"/>
              </a:spcBef>
              <a:defRPr sz="1800"/>
            </a:pPr>
            <a:r>
              <a:rPr lang="zh-CN" altLang="en-US" sz="2800" dirty="0">
                <a:solidFill>
                  <a:schemeClr val="bg1"/>
                </a:solidFill>
                <a:latin typeface="华文新魏" panose="02010800040101010101" pitchFamily="2" charset="-122"/>
                <a:ea typeface="华文新魏" panose="02010800040101010101" pitchFamily="2" charset="-122"/>
                <a:cs typeface="Roboto Bold"/>
                <a:sym typeface="Roboto Bold"/>
              </a:rPr>
              <a:t>青年 应该志存高远</a:t>
            </a:r>
            <a:endParaRPr sz="2800" dirty="0">
              <a:solidFill>
                <a:schemeClr val="bg1"/>
              </a:solidFill>
              <a:latin typeface="华文新魏" panose="02010800040101010101" pitchFamily="2" charset="-122"/>
              <a:ea typeface="华文新魏" panose="02010800040101010101" pitchFamily="2" charset="-122"/>
              <a:cs typeface="Roboto Bold"/>
              <a:sym typeface="Roboto Bold"/>
            </a:endParaRPr>
          </a:p>
        </p:txBody>
      </p:sp>
      <p:pic>
        <p:nvPicPr>
          <p:cNvPr id="20" name="图片 19" descr="6139 893"/>
          <p:cNvPicPr>
            <a:picLocks noChangeAspect="1"/>
          </p:cNvPicPr>
          <p:nvPr/>
        </p:nvPicPr>
        <p:blipFill>
          <a:blip r:embed="rId4" cstate="print"/>
          <a:stretch>
            <a:fillRect/>
          </a:stretch>
        </p:blipFill>
        <p:spPr>
          <a:xfrm>
            <a:off x="-3175" y="-8255"/>
            <a:ext cx="4385945" cy="1887855"/>
          </a:xfrm>
          <a:prstGeom prst="rect">
            <a:avLst/>
          </a:prstGeom>
        </p:spPr>
      </p:pic>
      <p:pic>
        <p:nvPicPr>
          <p:cNvPr id="5" name="图片 4">
            <a:extLst>
              <a:ext uri="{FF2B5EF4-FFF2-40B4-BE49-F238E27FC236}">
                <a16:creationId xmlns:a16="http://schemas.microsoft.com/office/drawing/2014/main" xmlns="" id="{5D0B9368-1B12-4BC1-A132-EC32EAF72E77}"/>
              </a:ext>
            </a:extLst>
          </p:cNvPr>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280233" y="2316276"/>
            <a:ext cx="4680702" cy="3120468"/>
          </a:xfrm>
          <a:prstGeom prst="rect">
            <a:avLst/>
          </a:prstGeom>
        </p:spPr>
      </p:pic>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770"/>
                                        </p:tgtEl>
                                        <p:attrNameLst>
                                          <p:attrName>style.visibility</p:attrName>
                                        </p:attrNameLst>
                                      </p:cBhvr>
                                      <p:to>
                                        <p:strVal val="visible"/>
                                      </p:to>
                                    </p:set>
                                    <p:animEffect transition="in" filter="fade">
                                      <p:cBhvr>
                                        <p:cTn id="14" dur="500"/>
                                        <p:tgtEl>
                                          <p:spTgt spid="2770"/>
                                        </p:tgtEl>
                                      </p:cBhvr>
                                    </p:animEffect>
                                  </p:childTnLst>
                                </p:cTn>
                              </p:par>
                              <p:par>
                                <p:cTn id="15" presetID="10" presetClass="entr" presetSubtype="0" fill="hold" grpId="6" nodeType="withEffect">
                                  <p:stCondLst>
                                    <p:cond delay="0"/>
                                  </p:stCondLst>
                                  <p:childTnLst>
                                    <p:set>
                                      <p:cBhvr>
                                        <p:cTn id="16" dur="1" fill="hold">
                                          <p:stCondLst>
                                            <p:cond delay="0"/>
                                          </p:stCondLst>
                                        </p:cTn>
                                        <p:tgtEl>
                                          <p:spTgt spid="2773"/>
                                        </p:tgtEl>
                                        <p:attrNameLst>
                                          <p:attrName>style.visibility</p:attrName>
                                        </p:attrNameLst>
                                      </p:cBhvr>
                                      <p:to>
                                        <p:strVal val="visible"/>
                                      </p:to>
                                    </p:set>
                                    <p:animEffect transition="in" filter="fade">
                                      <p:cBhvr>
                                        <p:cTn id="17" dur="500"/>
                                        <p:tgtEl>
                                          <p:spTgt spid="2773"/>
                                        </p:tgtEl>
                                      </p:cBhvr>
                                    </p:animEffect>
                                  </p:childTnLst>
                                </p:cTn>
                              </p:par>
                              <p:par>
                                <p:cTn id="18" presetID="10" presetClass="entr" presetSubtype="0" fill="hold" grpId="8" nodeType="withEffect">
                                  <p:stCondLst>
                                    <p:cond delay="0"/>
                                  </p:stCondLst>
                                  <p:childTnLst>
                                    <p:set>
                                      <p:cBhvr>
                                        <p:cTn id="19" dur="1" fill="hold">
                                          <p:stCondLst>
                                            <p:cond delay="0"/>
                                          </p:stCondLst>
                                        </p:cTn>
                                        <p:tgtEl>
                                          <p:spTgt spid="2771"/>
                                        </p:tgtEl>
                                        <p:attrNameLst>
                                          <p:attrName>style.visibility</p:attrName>
                                        </p:attrNameLst>
                                      </p:cBhvr>
                                      <p:to>
                                        <p:strVal val="visible"/>
                                      </p:to>
                                    </p:set>
                                    <p:animEffect transition="in" filter="fade">
                                      <p:cBhvr>
                                        <p:cTn id="20" dur="500"/>
                                        <p:tgtEl>
                                          <p:spTgt spid="2771"/>
                                        </p:tgtEl>
                                      </p:cBhvr>
                                    </p:animEffect>
                                  </p:childTnLst>
                                </p:cTn>
                              </p:par>
                              <p:par>
                                <p:cTn id="21" presetID="10" presetClass="entr" presetSubtype="0" fill="hold" grpId="10" nodeType="withEffect">
                                  <p:stCondLst>
                                    <p:cond delay="0"/>
                                  </p:stCondLst>
                                  <p:childTnLst>
                                    <p:set>
                                      <p:cBhvr>
                                        <p:cTn id="22" dur="1" fill="hold">
                                          <p:stCondLst>
                                            <p:cond delay="0"/>
                                          </p:stCondLst>
                                        </p:cTn>
                                        <p:tgtEl>
                                          <p:spTgt spid="2774"/>
                                        </p:tgtEl>
                                        <p:attrNameLst>
                                          <p:attrName>style.visibility</p:attrName>
                                        </p:attrNameLst>
                                      </p:cBhvr>
                                      <p:to>
                                        <p:strVal val="visible"/>
                                      </p:to>
                                    </p:set>
                                    <p:animEffect transition="in" filter="fade">
                                      <p:cBhvr>
                                        <p:cTn id="23" dur="500"/>
                                        <p:tgtEl>
                                          <p:spTgt spid="2774"/>
                                        </p:tgtEl>
                                      </p:cBhvr>
                                    </p:animEffect>
                                  </p:childTnLst>
                                </p:cTn>
                              </p:par>
                              <p:par>
                                <p:cTn id="24" presetID="10" presetClass="entr" presetSubtype="0" fill="hold" grpId="12" nodeType="withEffect">
                                  <p:stCondLst>
                                    <p:cond delay="0"/>
                                  </p:stCondLst>
                                  <p:childTnLst>
                                    <p:set>
                                      <p:cBhvr>
                                        <p:cTn id="25" dur="1" fill="hold">
                                          <p:stCondLst>
                                            <p:cond delay="0"/>
                                          </p:stCondLst>
                                        </p:cTn>
                                        <p:tgtEl>
                                          <p:spTgt spid="2772"/>
                                        </p:tgtEl>
                                        <p:attrNameLst>
                                          <p:attrName>style.visibility</p:attrName>
                                        </p:attrNameLst>
                                      </p:cBhvr>
                                      <p:to>
                                        <p:strVal val="visible"/>
                                      </p:to>
                                    </p:set>
                                    <p:animEffect transition="in" filter="fade">
                                      <p:cBhvr>
                                        <p:cTn id="26" dur="500"/>
                                        <p:tgtEl>
                                          <p:spTgt spid="2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70" grpId="0" animBg="1"/>
      <p:bldP spid="2771" grpId="8" animBg="1" advAuto="0"/>
      <p:bldP spid="2772" grpId="12" animBg="1" advAuto="0"/>
      <p:bldP spid="2773" grpId="6" animBg="1" advAuto="0"/>
      <p:bldP spid="2774" grpId="1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0">
          <a:blip r:embed="rId2" cstate="print">
            <a:extLst>
              <a:ext uri="{BEBA8EAE-BF5A-486C-A8C5-ECC9F3942E4B}">
                <a14:imgProps xmlns:a14="http://schemas.microsoft.com/office/drawing/2010/main" xmlns="">
                  <a14:imgLayer r:embed="rId3">
                    <a14:imgEffect>
                      <a14:brightnessContrast contrast="-50000"/>
                    </a14:imgEffect>
                  </a14:imgLayer>
                </a14:imgProps>
              </a:ext>
            </a:extLst>
          </a:blip>
          <a:stretch>
            <a:fillRect/>
          </a:stretch>
        </a:blipFill>
        <a:effectLst/>
      </p:bgPr>
    </p:bg>
    <p:spTree>
      <p:nvGrpSpPr>
        <p:cNvPr id="1" name=""/>
        <p:cNvGrpSpPr/>
        <p:nvPr/>
      </p:nvGrpSpPr>
      <p:grpSpPr>
        <a:xfrm>
          <a:off x="0" y="0"/>
          <a:ext cx="0" cy="0"/>
          <a:chOff x="0" y="0"/>
          <a:chExt cx="0" cy="0"/>
        </a:xfrm>
      </p:grpSpPr>
      <p:pic>
        <p:nvPicPr>
          <p:cNvPr id="4" name="图片 3" descr="ls-6385">
            <a:extLst>
              <a:ext uri="{FF2B5EF4-FFF2-40B4-BE49-F238E27FC236}">
                <a16:creationId xmlns:a16="http://schemas.microsoft.com/office/drawing/2014/main" xmlns="" id="{63DE6153-B97F-49FF-9A0D-EBEC2DF79999}"/>
              </a:ext>
            </a:extLst>
          </p:cNvPr>
          <p:cNvPicPr>
            <a:picLocks noChangeAspect="1"/>
          </p:cNvPicPr>
          <p:nvPr/>
        </p:nvPicPr>
        <p:blipFill>
          <a:blip r:embed="rId4" cstate="print"/>
          <a:stretch>
            <a:fillRect/>
          </a:stretch>
        </p:blipFill>
        <p:spPr>
          <a:xfrm>
            <a:off x="-10160" y="2023861"/>
            <a:ext cx="12212320" cy="4871085"/>
          </a:xfrm>
          <a:prstGeom prst="rect">
            <a:avLst/>
          </a:prstGeom>
        </p:spPr>
      </p:pic>
      <p:sp>
        <p:nvSpPr>
          <p:cNvPr id="5" name="TextBox 138">
            <a:extLst>
              <a:ext uri="{FF2B5EF4-FFF2-40B4-BE49-F238E27FC236}">
                <a16:creationId xmlns:a16="http://schemas.microsoft.com/office/drawing/2014/main" xmlns="" id="{7885F7B0-F5F0-46BB-BCBE-C47BDBEADE34}"/>
              </a:ext>
            </a:extLst>
          </p:cNvPr>
          <p:cNvSpPr txBox="1"/>
          <p:nvPr/>
        </p:nvSpPr>
        <p:spPr>
          <a:xfrm>
            <a:off x="6919043" y="3429000"/>
            <a:ext cx="2246244" cy="338548"/>
          </a:xfrm>
          <a:prstGeom prst="rect">
            <a:avLst/>
          </a:prstGeom>
          <a:noFill/>
        </p:spPr>
        <p:txBody>
          <a:bodyPr wrap="none" lIns="91434" tIns="45717" rIns="91434" bIns="45717" rtlCol="0">
            <a:spAutoFit/>
          </a:bodyPr>
          <a:lstStyle/>
          <a:p>
            <a:pPr algn="ctr"/>
            <a:r>
              <a:rPr lang="en-US" altLang="zh-CN" sz="1600" dirty="0">
                <a:gradFill>
                  <a:gsLst>
                    <a:gs pos="0">
                      <a:srgbClr val="E30000"/>
                    </a:gs>
                    <a:gs pos="100000">
                      <a:srgbClr val="760303"/>
                    </a:gs>
                  </a:gsLst>
                  <a:lin ang="5400000" scaled="0"/>
                </a:gradFill>
                <a:latin typeface="微软雅黑" panose="020B0503020204020204" pitchFamily="34" charset="-122"/>
                <a:ea typeface="微软雅黑" panose="020B0503020204020204" pitchFamily="34" charset="-122"/>
              </a:rPr>
              <a:t>Thanks</a:t>
            </a:r>
            <a:r>
              <a:rPr lang="zh-CN" altLang="en-US" sz="1600" dirty="0">
                <a:gradFill>
                  <a:gsLst>
                    <a:gs pos="0">
                      <a:srgbClr val="E30000"/>
                    </a:gs>
                    <a:gs pos="100000">
                      <a:srgbClr val="760303"/>
                    </a:gs>
                  </a:gsLst>
                  <a:lin ang="5400000" scaled="0"/>
                </a:gradFill>
                <a:latin typeface="微软雅黑" panose="020B0503020204020204" pitchFamily="34" charset="-122"/>
                <a:ea typeface="微软雅黑" panose="020B0503020204020204" pitchFamily="34" charset="-122"/>
              </a:rPr>
              <a:t> </a:t>
            </a:r>
            <a:r>
              <a:rPr lang="en-US" altLang="zh-CN" sz="1600" dirty="0">
                <a:gradFill>
                  <a:gsLst>
                    <a:gs pos="0">
                      <a:srgbClr val="E30000"/>
                    </a:gs>
                    <a:gs pos="100000">
                      <a:srgbClr val="760303"/>
                    </a:gs>
                  </a:gsLst>
                  <a:lin ang="5400000" scaled="0"/>
                </a:gradFill>
                <a:latin typeface="微软雅黑" panose="020B0503020204020204" pitchFamily="34" charset="-122"/>
                <a:ea typeface="微软雅黑" panose="020B0503020204020204" pitchFamily="34" charset="-122"/>
              </a:rPr>
              <a:t>For</a:t>
            </a:r>
            <a:r>
              <a:rPr lang="zh-CN" altLang="en-US" sz="1600" dirty="0">
                <a:gradFill>
                  <a:gsLst>
                    <a:gs pos="0">
                      <a:srgbClr val="E30000"/>
                    </a:gs>
                    <a:gs pos="100000">
                      <a:srgbClr val="760303"/>
                    </a:gs>
                  </a:gsLst>
                  <a:lin ang="5400000" scaled="0"/>
                </a:gradFill>
                <a:latin typeface="微软雅黑" panose="020B0503020204020204" pitchFamily="34" charset="-122"/>
                <a:ea typeface="微软雅黑" panose="020B0503020204020204" pitchFamily="34" charset="-122"/>
              </a:rPr>
              <a:t> </a:t>
            </a:r>
            <a:r>
              <a:rPr lang="en-US" altLang="zh-CN" sz="1600" dirty="0">
                <a:gradFill>
                  <a:gsLst>
                    <a:gs pos="0">
                      <a:srgbClr val="E30000"/>
                    </a:gs>
                    <a:gs pos="100000">
                      <a:srgbClr val="760303"/>
                    </a:gs>
                  </a:gsLst>
                  <a:lin ang="5400000" scaled="0"/>
                </a:gradFill>
                <a:latin typeface="微软雅黑" panose="020B0503020204020204" pitchFamily="34" charset="-122"/>
                <a:ea typeface="微软雅黑" panose="020B0503020204020204" pitchFamily="34" charset="-122"/>
              </a:rPr>
              <a:t>Watching</a:t>
            </a:r>
          </a:p>
        </p:txBody>
      </p:sp>
      <p:sp>
        <p:nvSpPr>
          <p:cNvPr id="6" name="TextBox 37">
            <a:extLst>
              <a:ext uri="{FF2B5EF4-FFF2-40B4-BE49-F238E27FC236}">
                <a16:creationId xmlns:a16="http://schemas.microsoft.com/office/drawing/2014/main" xmlns="" id="{E8D43CA9-4442-4793-9718-1723AB57FA8B}"/>
              </a:ext>
            </a:extLst>
          </p:cNvPr>
          <p:cNvSpPr>
            <a:spLocks noChangeArrowheads="1"/>
          </p:cNvSpPr>
          <p:nvPr/>
        </p:nvSpPr>
        <p:spPr bwMode="auto">
          <a:xfrm>
            <a:off x="3398832" y="2105565"/>
            <a:ext cx="5847726" cy="13234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4" tIns="45718" rIns="91434" bIns="45718">
            <a:spAutoFit/>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gn="ctr">
              <a:spcBef>
                <a:spcPct val="0"/>
              </a:spcBef>
              <a:buNone/>
            </a:pPr>
            <a:r>
              <a:rPr lang="zh-CN" altLang="en-US" sz="8000" b="1" dirty="0">
                <a:gradFill>
                  <a:gsLst>
                    <a:gs pos="0">
                      <a:srgbClr val="E30000"/>
                    </a:gs>
                    <a:gs pos="100000">
                      <a:srgbClr val="760303"/>
                    </a:gs>
                  </a:gsLst>
                  <a:lin ang="5400000" scaled="0"/>
                </a:gradFill>
                <a:latin typeface="Arial" panose="020B0604020202020204" pitchFamily="34" charset="0"/>
                <a:ea typeface="微软雅黑" panose="020B0503020204020204" pitchFamily="34" charset="-122"/>
                <a:cs typeface="Arial" panose="020B0604020202020204" pitchFamily="34" charset="0"/>
              </a:rPr>
              <a:t>谢谢欣赏</a:t>
            </a:r>
          </a:p>
        </p:txBody>
      </p:sp>
      <p:pic>
        <p:nvPicPr>
          <p:cNvPr id="7" name="图片 6" descr="6139 893">
            <a:extLst>
              <a:ext uri="{FF2B5EF4-FFF2-40B4-BE49-F238E27FC236}">
                <a16:creationId xmlns:a16="http://schemas.microsoft.com/office/drawing/2014/main" xmlns="" id="{B53C1D1C-1485-4CF6-AD8A-93026656EBB0}"/>
              </a:ext>
            </a:extLst>
          </p:cNvPr>
          <p:cNvPicPr>
            <a:picLocks noChangeAspect="1"/>
          </p:cNvPicPr>
          <p:nvPr/>
        </p:nvPicPr>
        <p:blipFill>
          <a:blip r:embed="rId5" cstate="print"/>
          <a:stretch>
            <a:fillRect/>
          </a:stretch>
        </p:blipFill>
        <p:spPr>
          <a:xfrm>
            <a:off x="-3175" y="-31231"/>
            <a:ext cx="5276215" cy="2270760"/>
          </a:xfrm>
          <a:prstGeom prst="rect">
            <a:avLst/>
          </a:prstGeom>
        </p:spPr>
      </p:pic>
      <p:pic>
        <p:nvPicPr>
          <p:cNvPr id="8" name="图片 7" descr="6139 783">
            <a:extLst>
              <a:ext uri="{FF2B5EF4-FFF2-40B4-BE49-F238E27FC236}">
                <a16:creationId xmlns:a16="http://schemas.microsoft.com/office/drawing/2014/main" xmlns="" id="{10B0C32E-72FF-4607-B974-0928372B2FB2}"/>
              </a:ext>
            </a:extLst>
          </p:cNvPr>
          <p:cNvPicPr>
            <a:picLocks noChangeAspect="1"/>
          </p:cNvPicPr>
          <p:nvPr/>
        </p:nvPicPr>
        <p:blipFill>
          <a:blip r:embed="rId6" cstate="print"/>
          <a:stretch>
            <a:fillRect/>
          </a:stretch>
        </p:blipFill>
        <p:spPr>
          <a:xfrm>
            <a:off x="9596120" y="417195"/>
            <a:ext cx="2335530" cy="2090420"/>
          </a:xfrm>
          <a:prstGeom prst="rect">
            <a:avLst/>
          </a:prstGeom>
        </p:spPr>
      </p:pic>
      <p:sp>
        <p:nvSpPr>
          <p:cNvPr id="2" name="文本框 1">
            <a:extLst>
              <a:ext uri="{FF2B5EF4-FFF2-40B4-BE49-F238E27FC236}">
                <a16:creationId xmlns:a16="http://schemas.microsoft.com/office/drawing/2014/main" xmlns="" id="{7CC93C2B-0D83-471E-B53E-000070C2D2AE}"/>
              </a:ext>
            </a:extLst>
          </p:cNvPr>
          <p:cNvSpPr txBox="1"/>
          <p:nvPr/>
        </p:nvSpPr>
        <p:spPr>
          <a:xfrm>
            <a:off x="3223491" y="3976147"/>
            <a:ext cx="6604000" cy="461665"/>
          </a:xfrm>
          <a:prstGeom prst="rect">
            <a:avLst/>
          </a:prstGeom>
          <a:noFill/>
        </p:spPr>
        <p:txBody>
          <a:bodyPr wrap="square" rtlCol="0">
            <a:spAutoFit/>
          </a:bodyPr>
          <a:lstStyle/>
          <a:p>
            <a:pPr algn="ctr"/>
            <a:r>
              <a:rPr lang="zh-CN" altLang="en-US" sz="2400" dirty="0">
                <a:latin typeface="微软雅黑" panose="020B0503020204020204" pitchFamily="34" charset="-122"/>
                <a:ea typeface="微软雅黑" panose="020B0503020204020204" pitchFamily="34" charset="-122"/>
              </a:rPr>
              <a:t>共同践行核心价值观 凝聚最美中国梦</a:t>
            </a:r>
          </a:p>
        </p:txBody>
      </p:sp>
    </p:spTree>
    <p:extLst>
      <p:ext uri="{BB962C8B-B14F-4D97-AF65-F5344CB8AC3E}">
        <p14:creationId xmlns:p14="http://schemas.microsoft.com/office/powerpoint/2010/main" xmlns="" val="135163640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1+#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childTnLst>
                          </p:cTn>
                        </p:par>
                        <p:par>
                          <p:cTn id="18" fill="hold">
                            <p:stCondLst>
                              <p:cond delay="5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6"/>
                                        </p:tgtEl>
                                        <p:attrNameLst>
                                          <p:attrName>style.visibility</p:attrName>
                                        </p:attrNameLst>
                                      </p:cBhvr>
                                      <p:to>
                                        <p:strVal val="visible"/>
                                      </p:to>
                                    </p:set>
                                    <p:anim by="(-#ppt_w*2)" calcmode="lin" valueType="num">
                                      <p:cBhvr rctx="PPT">
                                        <p:cTn id="21" dur="500" autoRev="1" fill="hold">
                                          <p:stCondLst>
                                            <p:cond delay="0"/>
                                          </p:stCondLst>
                                        </p:cTn>
                                        <p:tgtEl>
                                          <p:spTgt spid="6"/>
                                        </p:tgtEl>
                                        <p:attrNameLst>
                                          <p:attrName>ppt_w</p:attrName>
                                        </p:attrNameLst>
                                      </p:cBhvr>
                                    </p:anim>
                                    <p:anim by="(#ppt_w*0.50)" calcmode="lin" valueType="num">
                                      <p:cBhvr>
                                        <p:cTn id="22" dur="500" decel="50000" autoRev="1" fill="hold">
                                          <p:stCondLst>
                                            <p:cond delay="0"/>
                                          </p:stCondLst>
                                        </p:cTn>
                                        <p:tgtEl>
                                          <p:spTgt spid="6"/>
                                        </p:tgtEl>
                                        <p:attrNameLst>
                                          <p:attrName>ppt_x</p:attrName>
                                        </p:attrNameLst>
                                      </p:cBhvr>
                                    </p:anim>
                                    <p:anim from="(-#ppt_h/2)" to="(#ppt_y)" calcmode="lin" valueType="num">
                                      <p:cBhvr>
                                        <p:cTn id="23" dur="1000" fill="hold">
                                          <p:stCondLst>
                                            <p:cond delay="0"/>
                                          </p:stCondLst>
                                        </p:cTn>
                                        <p:tgtEl>
                                          <p:spTgt spid="6"/>
                                        </p:tgtEl>
                                        <p:attrNameLst>
                                          <p:attrName>ppt_y</p:attrName>
                                        </p:attrNameLst>
                                      </p:cBhvr>
                                    </p:anim>
                                    <p:animRot by="21600000">
                                      <p:cBhvr>
                                        <p:cTn id="24" dur="1000" fill="hold">
                                          <p:stCondLst>
                                            <p:cond delay="0"/>
                                          </p:stCondLst>
                                        </p:cTn>
                                        <p:tgtEl>
                                          <p:spTgt spid="6"/>
                                        </p:tgtEl>
                                        <p:attrNameLst>
                                          <p:attrName>r</p:attrName>
                                        </p:attrNameLst>
                                      </p:cBhvr>
                                    </p:animRot>
                                  </p:childTnLst>
                                </p:cTn>
                              </p:par>
                              <p:par>
                                <p:cTn id="25" presetID="42"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250"/>
                                        <p:tgtEl>
                                          <p:spTgt spid="2"/>
                                        </p:tgtEl>
                                      </p:cBhvr>
                                    </p:animEffect>
                                    <p:anim calcmode="lin" valueType="num">
                                      <p:cBhvr>
                                        <p:cTn id="33" dur="250" fill="hold"/>
                                        <p:tgtEl>
                                          <p:spTgt spid="2"/>
                                        </p:tgtEl>
                                        <p:attrNameLst>
                                          <p:attrName>ppt_x</p:attrName>
                                        </p:attrNameLst>
                                      </p:cBhvr>
                                      <p:tavLst>
                                        <p:tav tm="0">
                                          <p:val>
                                            <p:strVal val="#ppt_x"/>
                                          </p:val>
                                        </p:tav>
                                        <p:tav tm="100000">
                                          <p:val>
                                            <p:strVal val="#ppt_x"/>
                                          </p:val>
                                        </p:tav>
                                      </p:tavLst>
                                    </p:anim>
                                    <p:anim calcmode="lin" valueType="num">
                                      <p:cBhvr>
                                        <p:cTn id="34" dur="25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自定义 1">
      <a:majorFont>
        <a:latin typeface="Arial Black"/>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1AAAD"/>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ctr">
          <a:defRPr sz="4000" smtClean="0">
            <a:solidFill>
              <a:schemeClr val="accent4"/>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243</TotalTime>
  <Words>575</Words>
  <Application>Microsoft Office PowerPoint</Application>
  <PresentationFormat>自定义</PresentationFormat>
  <Paragraphs>46</Paragraphs>
  <Slides>8</Slides>
  <Notes>7</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Office 主题</vt:lpstr>
      <vt:lpstr>幻灯片 1</vt:lpstr>
      <vt:lpstr>幻灯片 2</vt:lpstr>
      <vt:lpstr>幻灯片 3</vt:lpstr>
      <vt:lpstr>幻灯片 4</vt:lpstr>
      <vt:lpstr>幻灯片 5</vt:lpstr>
      <vt:lpstr>幻灯片 6</vt:lpstr>
      <vt:lpstr>幻灯片 7</vt:lpstr>
      <vt:lpstr>幻灯片 8</vt:lpstr>
    </vt:vector>
  </TitlesOfParts>
  <Company>微软中国</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哒哒哒</dc:creator>
  <cp:lastModifiedBy>Windows 用户</cp:lastModifiedBy>
  <cp:revision>216</cp:revision>
  <dcterms:created xsi:type="dcterms:W3CDTF">2015-10-27T06:10:00Z</dcterms:created>
  <dcterms:modified xsi:type="dcterms:W3CDTF">2018-06-08T07:14:51Z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