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26"/>
  </p:notesMasterIdLst>
  <p:sldIdLst>
    <p:sldId id="341" r:id="rId5"/>
    <p:sldId id="361" r:id="rId6"/>
    <p:sldId id="362" r:id="rId7"/>
    <p:sldId id="319" r:id="rId8"/>
    <p:sldId id="342" r:id="rId9"/>
    <p:sldId id="363" r:id="rId10"/>
    <p:sldId id="299" r:id="rId11"/>
    <p:sldId id="364" r:id="rId12"/>
    <p:sldId id="300" r:id="rId13"/>
    <p:sldId id="365" r:id="rId14"/>
    <p:sldId id="303" r:id="rId15"/>
    <p:sldId id="304" r:id="rId16"/>
    <p:sldId id="366" r:id="rId17"/>
    <p:sldId id="367" r:id="rId18"/>
    <p:sldId id="368" r:id="rId19"/>
    <p:sldId id="369" r:id="rId20"/>
    <p:sldId id="370" r:id="rId21"/>
    <p:sldId id="371" r:id="rId22"/>
    <p:sldId id="372" r:id="rId23"/>
    <p:sldId id="373" r:id="rId24"/>
    <p:sldId id="374" r:id="rId25"/>
    <p:sldId id="375" r:id="rId27"/>
    <p:sldId id="376" r:id="rId28"/>
    <p:sldId id="377" r:id="rId29"/>
    <p:sldId id="378" r:id="rId30"/>
    <p:sldId id="379" r:id="rId31"/>
    <p:sldId id="383" r:id="rId32"/>
    <p:sldId id="384" r:id="rId33"/>
    <p:sldId id="381" r:id="rId34"/>
    <p:sldId id="382" r:id="rId35"/>
    <p:sldId id="385" r:id="rId36"/>
    <p:sldId id="386" r:id="rId37"/>
    <p:sldId id="387" r:id="rId38"/>
    <p:sldId id="388" r:id="rId39"/>
    <p:sldId id="389" r:id="rId40"/>
    <p:sldId id="390" r:id="rId41"/>
    <p:sldId id="391" r:id="rId42"/>
    <p:sldId id="398" r:id="rId43"/>
    <p:sldId id="393" r:id="rId44"/>
    <p:sldId id="394" r:id="rId45"/>
    <p:sldId id="395" r:id="rId46"/>
    <p:sldId id="396" r:id="rId47"/>
    <p:sldId id="397" r:id="rId48"/>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nkplu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C3300"/>
    <a:srgbClr val="FFFFFF"/>
    <a:srgbClr val="F3F3F3"/>
    <a:srgbClr val="EAEAEA"/>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showGuides="1">
      <p:cViewPr varScale="1">
        <p:scale>
          <a:sx n="66" d="100"/>
          <a:sy n="66" d="100"/>
        </p:scale>
        <p:origin x="-1506" y="-96"/>
      </p:cViewPr>
      <p:guideLst>
        <p:guide orient="horz" pos="2132"/>
        <p:guide pos="2870"/>
      </p:guideLst>
    </p:cSldViewPr>
  </p:slideViewPr>
  <p:notesTextViewPr>
    <p:cViewPr>
      <p:scale>
        <a:sx n="1" d="1"/>
        <a:sy n="1" d="1"/>
      </p:scale>
      <p:origin x="0" y="0"/>
    </p:cViewPr>
  </p:notesTextViewPr>
  <p:sorterViewPr showFormatting="0">
    <p:cViewPr>
      <p:scale>
        <a:sx n="100" d="100"/>
        <a:sy n="100" d="100"/>
      </p:scale>
      <p:origin x="0" y="196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2" Type="http://schemas.openxmlformats.org/officeDocument/2006/relationships/commentAuthors" Target="commentAuthors.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1.xml"/><Relationship Id="rId49" Type="http://schemas.openxmlformats.org/officeDocument/2006/relationships/presProps" Target="presProps.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notesMaster" Target="notesMasters/notesMaster1.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矩形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smtClean="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5" name="矩形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smtClean="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3556" name="矩形 4"/>
          <p:cNvSpPr>
            <a:spLocks noGrp="1"/>
          </p:cNvSpPr>
          <p:nvPr>
            <p:ph type="sldImg" idx="2"/>
          </p:nvPr>
        </p:nvSpPr>
        <p:spPr>
          <a:xfrm>
            <a:off x="1143000" y="685800"/>
            <a:ext cx="4572000" cy="3429000"/>
          </a:xfrm>
          <a:prstGeom prst="rect">
            <a:avLst/>
          </a:prstGeom>
          <a:noFill/>
          <a:ln w="9525">
            <a:noFill/>
          </a:ln>
        </p:spPr>
      </p:sp>
      <p:sp>
        <p:nvSpPr>
          <p:cNvPr id="3077" name="矩形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Click to edit Master text styles</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Second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Third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Fourth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Fifth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3078" name="矩形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smtClean="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9" name="矩形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
            <a:pPr lvl="0" algn="r" eaLnBrk="1" hangingPunct="1">
              <a:buNone/>
            </a:pPr>
            <a:fld id="{9A0DB2DC-4C9A-4742-B13C-FB6460FD3503}" type="slidenum">
              <a:rPr lang="en-US" altLang="en-US" sz="1200" dirty="0"/>
            </a:fld>
            <a:endParaRPr lang="en-US"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3050" y="284163"/>
            <a:ext cx="2063750" cy="5842000"/>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28625" y="284163"/>
            <a:ext cx="6042025" cy="5842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3050" y="284163"/>
            <a:ext cx="2063750" cy="5842000"/>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28625" y="284163"/>
            <a:ext cx="6042025" cy="5842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3050" y="284163"/>
            <a:ext cx="2063750" cy="5842000"/>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28625" y="284163"/>
            <a:ext cx="6042025" cy="5842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任意多边形 7"/>
          <p:cNvSpPr/>
          <p:nvPr/>
        </p:nvSpPr>
        <p:spPr>
          <a:xfrm>
            <a:off x="295275" y="342900"/>
            <a:ext cx="8848725" cy="6515100"/>
          </a:xfrm>
          <a:custGeom>
            <a:avLst/>
            <a:gdLst/>
            <a:ahLst/>
            <a:cxnLst>
              <a:cxn ang="0">
                <a:pos x="2147483647" y="2147483647"/>
              </a:cxn>
              <a:cxn ang="0">
                <a:pos x="2147483647" y="60483750"/>
              </a:cxn>
              <a:cxn ang="0">
                <a:pos x="2147483647" y="60483750"/>
              </a:cxn>
              <a:cxn ang="0">
                <a:pos x="2147483647" y="60483750"/>
              </a:cxn>
              <a:cxn ang="0">
                <a:pos x="362902500" y="105846563"/>
              </a:cxn>
              <a:cxn ang="0">
                <a:pos x="40322500" y="509071563"/>
              </a:cxn>
              <a:cxn ang="0">
                <a:pos x="40322500" y="2104331263"/>
              </a:cxn>
              <a:cxn ang="0">
                <a:pos x="30241875" y="2147483647"/>
              </a:cxn>
              <a:cxn ang="0">
                <a:pos x="15120938" y="2147483647"/>
              </a:cxn>
              <a:cxn ang="0">
                <a:pos x="2147483647" y="2147483647"/>
              </a:cxn>
            </a:cxnLst>
            <a:pathLst>
              <a:path w="5574" h="4104">
                <a:moveTo>
                  <a:pt x="5574" y="4104"/>
                </a:moveTo>
                <a:lnTo>
                  <a:pt x="5574" y="24"/>
                </a:lnTo>
                <a:cubicBezTo>
                  <a:pt x="4920" y="0"/>
                  <a:pt x="4738" y="24"/>
                  <a:pt x="4194" y="24"/>
                </a:cubicBezTo>
                <a:cubicBezTo>
                  <a:pt x="3650" y="24"/>
                  <a:pt x="2983" y="29"/>
                  <a:pt x="2310" y="24"/>
                </a:cubicBezTo>
                <a:cubicBezTo>
                  <a:pt x="1637" y="19"/>
                  <a:pt x="520" y="18"/>
                  <a:pt x="144" y="42"/>
                </a:cubicBezTo>
                <a:cubicBezTo>
                  <a:pt x="24" y="60"/>
                  <a:pt x="20" y="67"/>
                  <a:pt x="16" y="202"/>
                </a:cubicBezTo>
                <a:cubicBezTo>
                  <a:pt x="12" y="337"/>
                  <a:pt x="15" y="418"/>
                  <a:pt x="16" y="835"/>
                </a:cubicBezTo>
                <a:cubicBezTo>
                  <a:pt x="13" y="1258"/>
                  <a:pt x="12" y="2156"/>
                  <a:pt x="12" y="2700"/>
                </a:cubicBezTo>
                <a:cubicBezTo>
                  <a:pt x="12" y="3244"/>
                  <a:pt x="0" y="3600"/>
                  <a:pt x="6" y="4104"/>
                </a:cubicBezTo>
                <a:cubicBezTo>
                  <a:pt x="2790" y="4104"/>
                  <a:pt x="5574" y="4104"/>
                  <a:pt x="5574" y="4104"/>
                </a:cubicBezTo>
                <a:close/>
              </a:path>
            </a:pathLst>
          </a:custGeom>
          <a:gradFill rotWithShape="1">
            <a:gsLst>
              <a:gs pos="0">
                <a:srgbClr val="E6E6E6">
                  <a:alpha val="70000"/>
                </a:srgbClr>
              </a:gs>
              <a:gs pos="100000">
                <a:srgbClr val="FFFFFF">
                  <a:alpha val="100000"/>
                </a:srgbClr>
              </a:gs>
            </a:gsLst>
            <a:lin ang="18900000" scaled="1"/>
            <a:tileRect/>
          </a:gradFill>
          <a:ln w="9525">
            <a:noFill/>
          </a:ln>
        </p:spPr>
        <p:txBody>
          <a:bodyPr/>
          <a:p>
            <a:endParaRPr lang="zh-CN" altLang="en-US"/>
          </a:p>
        </p:txBody>
      </p:sp>
      <p:sp>
        <p:nvSpPr>
          <p:cNvPr id="1027" name="任意多边形 8"/>
          <p:cNvSpPr/>
          <p:nvPr/>
        </p:nvSpPr>
        <p:spPr>
          <a:xfrm>
            <a:off x="328613" y="0"/>
            <a:ext cx="8821737" cy="314325"/>
          </a:xfrm>
          <a:custGeom>
            <a:avLst/>
            <a:gdLst/>
            <a:ahLst/>
            <a:cxnLst>
              <a:cxn ang="0">
                <a:pos x="2147483647" y="0"/>
              </a:cxn>
              <a:cxn ang="0">
                <a:pos x="2147483647" y="378023438"/>
              </a:cxn>
              <a:cxn ang="0">
                <a:pos x="2147483647" y="468749063"/>
              </a:cxn>
              <a:cxn ang="0">
                <a:pos x="2147483647" y="453628125"/>
              </a:cxn>
              <a:cxn ang="0">
                <a:pos x="2147483647" y="453628125"/>
              </a:cxn>
              <a:cxn ang="0">
                <a:pos x="191531864" y="498990938"/>
              </a:cxn>
              <a:cxn ang="0">
                <a:pos x="2519362" y="385584700"/>
              </a:cxn>
              <a:cxn ang="0">
                <a:pos x="2519362" y="0"/>
              </a:cxn>
              <a:cxn ang="0">
                <a:pos x="2147483647" y="0"/>
              </a:cxn>
            </a:cxnLst>
            <a:pathLst>
              <a:path w="5557" h="198">
                <a:moveTo>
                  <a:pt x="5553" y="0"/>
                </a:moveTo>
                <a:lnTo>
                  <a:pt x="5553" y="150"/>
                </a:lnTo>
                <a:cubicBezTo>
                  <a:pt x="5557" y="144"/>
                  <a:pt x="5136" y="181"/>
                  <a:pt x="4585" y="186"/>
                </a:cubicBezTo>
                <a:cubicBezTo>
                  <a:pt x="4034" y="191"/>
                  <a:pt x="2849" y="170"/>
                  <a:pt x="2246" y="180"/>
                </a:cubicBezTo>
                <a:cubicBezTo>
                  <a:pt x="1643" y="190"/>
                  <a:pt x="1319" y="178"/>
                  <a:pt x="960" y="180"/>
                </a:cubicBezTo>
                <a:cubicBezTo>
                  <a:pt x="601" y="182"/>
                  <a:pt x="238" y="198"/>
                  <a:pt x="76" y="198"/>
                </a:cubicBezTo>
                <a:cubicBezTo>
                  <a:pt x="28" y="198"/>
                  <a:pt x="1" y="153"/>
                  <a:pt x="1" y="153"/>
                </a:cubicBezTo>
                <a:cubicBezTo>
                  <a:pt x="1" y="153"/>
                  <a:pt x="0" y="83"/>
                  <a:pt x="1" y="0"/>
                </a:cubicBezTo>
                <a:lnTo>
                  <a:pt x="5553" y="0"/>
                </a:lnTo>
                <a:close/>
              </a:path>
            </a:pathLst>
          </a:custGeom>
          <a:solidFill>
            <a:schemeClr val="hlink">
              <a:alpha val="70195"/>
            </a:schemeClr>
          </a:solidFill>
          <a:ln w="9525">
            <a:noFill/>
          </a:ln>
        </p:spPr>
        <p:txBody>
          <a:bodyPr/>
          <a:p>
            <a:endParaRPr lang="zh-CN" altLang="en-US"/>
          </a:p>
        </p:txBody>
      </p:sp>
      <p:sp>
        <p:nvSpPr>
          <p:cNvPr id="1028" name="任意多边形 9"/>
          <p:cNvSpPr/>
          <p:nvPr/>
        </p:nvSpPr>
        <p:spPr>
          <a:xfrm>
            <a:off x="-1587" y="393700"/>
            <a:ext cx="242887" cy="6469063"/>
          </a:xfrm>
          <a:custGeom>
            <a:avLst/>
            <a:gdLst/>
            <a:ahLst/>
            <a:cxnLst>
              <a:cxn ang="0">
                <a:pos x="0" y="2147483647"/>
              </a:cxn>
              <a:cxn ang="0">
                <a:pos x="365424202" y="2147483647"/>
              </a:cxn>
              <a:cxn ang="0">
                <a:pos x="375504848" y="2147483647"/>
              </a:cxn>
              <a:cxn ang="0">
                <a:pos x="345262911" y="2147483647"/>
              </a:cxn>
              <a:cxn ang="0">
                <a:pos x="350303234" y="1796357154"/>
              </a:cxn>
              <a:cxn ang="0">
                <a:pos x="342741956" y="164454493"/>
              </a:cxn>
              <a:cxn ang="0">
                <a:pos x="257056467" y="45541122"/>
              </a:cxn>
              <a:cxn ang="0">
                <a:pos x="2520955" y="17709994"/>
              </a:cxn>
              <a:cxn ang="0">
                <a:pos x="0" y="2147483647"/>
              </a:cxn>
            </a:cxnLst>
            <a:pathLst>
              <a:path w="153" h="4067">
                <a:moveTo>
                  <a:pt x="0" y="4061"/>
                </a:moveTo>
                <a:lnTo>
                  <a:pt x="145" y="4064"/>
                </a:lnTo>
                <a:cubicBezTo>
                  <a:pt x="141" y="4067"/>
                  <a:pt x="145" y="3766"/>
                  <a:pt x="149" y="3364"/>
                </a:cubicBezTo>
                <a:cubicBezTo>
                  <a:pt x="153" y="2962"/>
                  <a:pt x="143" y="2090"/>
                  <a:pt x="137" y="1651"/>
                </a:cubicBezTo>
                <a:cubicBezTo>
                  <a:pt x="131" y="1212"/>
                  <a:pt x="138" y="971"/>
                  <a:pt x="139" y="710"/>
                </a:cubicBezTo>
                <a:cubicBezTo>
                  <a:pt x="141" y="448"/>
                  <a:pt x="136" y="184"/>
                  <a:pt x="136" y="65"/>
                </a:cubicBezTo>
                <a:cubicBezTo>
                  <a:pt x="136" y="30"/>
                  <a:pt x="102" y="18"/>
                  <a:pt x="102" y="18"/>
                </a:cubicBezTo>
                <a:cubicBezTo>
                  <a:pt x="41" y="0"/>
                  <a:pt x="1" y="7"/>
                  <a:pt x="1" y="7"/>
                </a:cubicBezTo>
                <a:lnTo>
                  <a:pt x="0" y="4061"/>
                </a:lnTo>
                <a:close/>
              </a:path>
            </a:pathLst>
          </a:custGeom>
          <a:solidFill>
            <a:schemeClr val="folHlink">
              <a:alpha val="70195"/>
            </a:schemeClr>
          </a:solidFill>
          <a:ln w="9525">
            <a:noFill/>
          </a:ln>
        </p:spPr>
        <p:txBody>
          <a:bodyPr/>
          <a:p>
            <a:endParaRPr lang="zh-CN" altLang="en-US"/>
          </a:p>
        </p:txBody>
      </p:sp>
      <p:sp>
        <p:nvSpPr>
          <p:cNvPr id="1029" name="任意多边形 10"/>
          <p:cNvSpPr/>
          <p:nvPr/>
        </p:nvSpPr>
        <p:spPr>
          <a:xfrm>
            <a:off x="-3175" y="0"/>
            <a:ext cx="247650" cy="327025"/>
          </a:xfrm>
          <a:custGeom>
            <a:avLst/>
            <a:gdLst/>
            <a:ahLst/>
            <a:cxnLst>
              <a:cxn ang="0">
                <a:pos x="5040313" y="0"/>
              </a:cxn>
              <a:cxn ang="0">
                <a:pos x="378023438" y="0"/>
              </a:cxn>
              <a:cxn ang="0">
                <a:pos x="362902500" y="375504075"/>
              </a:cxn>
              <a:cxn ang="0">
                <a:pos x="219254388" y="496471575"/>
              </a:cxn>
              <a:cxn ang="0">
                <a:pos x="0" y="496471575"/>
              </a:cxn>
              <a:cxn ang="0">
                <a:pos x="5040313" y="0"/>
              </a:cxn>
            </a:cxnLst>
            <a:pathLst>
              <a:path w="156" h="206">
                <a:moveTo>
                  <a:pt x="2" y="0"/>
                </a:moveTo>
                <a:lnTo>
                  <a:pt x="150" y="0"/>
                </a:lnTo>
                <a:cubicBezTo>
                  <a:pt x="156" y="71"/>
                  <a:pt x="144" y="149"/>
                  <a:pt x="144" y="149"/>
                </a:cubicBezTo>
                <a:cubicBezTo>
                  <a:pt x="133" y="181"/>
                  <a:pt x="111" y="189"/>
                  <a:pt x="87" y="197"/>
                </a:cubicBezTo>
                <a:cubicBezTo>
                  <a:pt x="44" y="206"/>
                  <a:pt x="0" y="197"/>
                  <a:pt x="0" y="197"/>
                </a:cubicBezTo>
                <a:lnTo>
                  <a:pt x="2" y="0"/>
                </a:lnTo>
                <a:close/>
              </a:path>
            </a:pathLst>
          </a:custGeom>
          <a:solidFill>
            <a:schemeClr val="accent2">
              <a:alpha val="70195"/>
            </a:schemeClr>
          </a:solidFill>
          <a:ln w="9525">
            <a:noFill/>
          </a:ln>
        </p:spPr>
        <p:txBody>
          <a:bodyPr/>
          <a:p>
            <a:endParaRPr lang="zh-CN" altLang="en-US"/>
          </a:p>
        </p:txBody>
      </p:sp>
      <p:sp>
        <p:nvSpPr>
          <p:cNvPr id="1030" name="矩形 2"/>
          <p:cNvSpPr>
            <a:spLocks noGrp="1"/>
          </p:cNvSpPr>
          <p:nvPr>
            <p:ph type="title"/>
          </p:nvPr>
        </p:nvSpPr>
        <p:spPr>
          <a:xfrm>
            <a:off x="428625" y="284163"/>
            <a:ext cx="6734175" cy="944562"/>
          </a:xfrm>
          <a:prstGeom prst="rect">
            <a:avLst/>
          </a:prstGeom>
          <a:noFill/>
          <a:ln w="9525">
            <a:noFill/>
          </a:ln>
        </p:spPr>
        <p:txBody>
          <a:bodyPr anchor="ctr" anchorCtr="0"/>
          <a:p>
            <a:pPr lvl="0"/>
            <a:r>
              <a:rPr lang="en-US" altLang="en-US" dirty="0"/>
              <a:t>单击此处编辑母版标题样式</a:t>
            </a:r>
            <a:endParaRPr lang="en-US" altLang="en-US" dirty="0"/>
          </a:p>
        </p:txBody>
      </p:sp>
      <p:sp>
        <p:nvSpPr>
          <p:cNvPr id="1031" name="矩形 3"/>
          <p:cNvSpPr>
            <a:spLocks noGrp="1"/>
          </p:cNvSpPr>
          <p:nvPr>
            <p:ph type="body" idx="1"/>
          </p:nvPr>
        </p:nvSpPr>
        <p:spPr>
          <a:xfrm>
            <a:off x="457200" y="1600200"/>
            <a:ext cx="8229600" cy="4525963"/>
          </a:xfrm>
          <a:prstGeom prst="rect">
            <a:avLst/>
          </a:prstGeom>
          <a:noFill/>
          <a:ln w="9525">
            <a:noFill/>
          </a:ln>
        </p:spPr>
        <p:txBody>
          <a:bodyPr/>
          <a:p>
            <a:pPr lvl="0"/>
            <a:r>
              <a:rPr lang="en-US" altLang="en-US" dirty="0"/>
              <a:t>单击此处编辑母版文本样式</a:t>
            </a:r>
            <a:endParaRPr lang="en-US" altLang="en-US" dirty="0"/>
          </a:p>
          <a:p>
            <a:pPr lvl="1"/>
            <a:r>
              <a:rPr lang="en-US" altLang="en-US" dirty="0"/>
              <a:t>第二级</a:t>
            </a:r>
            <a:endParaRPr lang="en-US" altLang="en-US" dirty="0"/>
          </a:p>
          <a:p>
            <a:pPr lvl="2"/>
            <a:r>
              <a:rPr lang="en-US" altLang="en-US" dirty="0"/>
              <a:t>第三级</a:t>
            </a:r>
            <a:endParaRPr lang="en-US" altLang="en-US" dirty="0"/>
          </a:p>
          <a:p>
            <a:pPr lvl="3"/>
            <a:r>
              <a:rPr lang="en-US" altLang="en-US" dirty="0"/>
              <a:t>第四级</a:t>
            </a:r>
            <a:endParaRPr lang="en-US" altLang="en-US" dirty="0"/>
          </a:p>
          <a:p>
            <a:pPr lvl="4"/>
            <a:r>
              <a:rPr lang="en-US" altLang="en-US" dirty="0"/>
              <a:t>第五级</a:t>
            </a:r>
            <a:endParaRPr lang="en-US" altLang="en-US" dirty="0"/>
          </a:p>
        </p:txBody>
      </p:sp>
      <p:sp>
        <p:nvSpPr>
          <p:cNvPr id="1032" name="矩形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smtClean="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3" name="矩形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smtClean="0"/>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4" name="矩形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矩形 32"/>
          <p:cNvSpPr>
            <a:spLocks noChangeArrowheads="1"/>
          </p:cNvSpPr>
          <p:nvPr/>
        </p:nvSpPr>
        <p:spPr bwMode="auto">
          <a:xfrm>
            <a:off x="0" y="6629400"/>
            <a:ext cx="9144000" cy="228600"/>
          </a:xfrm>
          <a:prstGeom prst="rect">
            <a:avLst/>
          </a:prstGeom>
          <a:solidFill>
            <a:srgbClr val="E4E4E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eaLnBrk="0" hangingPunct="0">
              <a:defRPr>
                <a:solidFill>
                  <a:schemeClr val="tx1"/>
                </a:solidFill>
                <a:latin typeface="Arial" panose="020B0604020202020204" pitchFamily="34" charset="0"/>
              </a:defRPr>
            </a:lvl1pPr>
            <a:lvl2pPr marL="742950" indent="-285750" algn="ctr" eaLnBrk="0" hangingPunct="0">
              <a:defRPr>
                <a:solidFill>
                  <a:schemeClr val="tx1"/>
                </a:solidFill>
                <a:latin typeface="Arial" panose="020B0604020202020204" pitchFamily="34" charset="0"/>
              </a:defRPr>
            </a:lvl2pPr>
            <a:lvl3pPr marL="1143000" indent="-228600" algn="ctr" eaLnBrk="0" hangingPunct="0">
              <a:defRPr>
                <a:solidFill>
                  <a:schemeClr val="tx1"/>
                </a:solidFill>
                <a:latin typeface="Arial" panose="020B0604020202020204" pitchFamily="34" charset="0"/>
              </a:defRPr>
            </a:lvl3pPr>
            <a:lvl4pPr marL="1600200" indent="-228600" algn="ctr" eaLnBrk="0" hangingPunct="0">
              <a:defRPr>
                <a:solidFill>
                  <a:schemeClr val="tx1"/>
                </a:solidFill>
                <a:latin typeface="Arial" panose="020B0604020202020204" pitchFamily="34" charset="0"/>
              </a:defRPr>
            </a:lvl4pPr>
            <a:lvl5pPr marL="2057400" indent="-228600" algn="ctr"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文本框 33"/>
          <p:cNvSpPr txBox="1">
            <a:spLocks noChangeArrowheads="1"/>
          </p:cNvSpPr>
          <p:nvPr/>
        </p:nvSpPr>
        <p:spPr bwMode="auto">
          <a:xfrm>
            <a:off x="7461250" y="1695450"/>
            <a:ext cx="130175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eaLnBrk="0" hangingPunct="0">
              <a:defRPr>
                <a:solidFill>
                  <a:schemeClr val="tx1"/>
                </a:solidFill>
                <a:latin typeface="Arial" panose="020B0604020202020204" pitchFamily="34" charset="0"/>
              </a:defRPr>
            </a:lvl1pPr>
            <a:lvl2pPr marL="742950" indent="-285750" algn="ctr" eaLnBrk="0" hangingPunct="0">
              <a:defRPr>
                <a:solidFill>
                  <a:schemeClr val="tx1"/>
                </a:solidFill>
                <a:latin typeface="Arial" panose="020B0604020202020204" pitchFamily="34" charset="0"/>
              </a:defRPr>
            </a:lvl2pPr>
            <a:lvl3pPr marL="1143000" indent="-228600" algn="ctr" eaLnBrk="0" hangingPunct="0">
              <a:defRPr>
                <a:solidFill>
                  <a:schemeClr val="tx1"/>
                </a:solidFill>
                <a:latin typeface="Arial" panose="020B0604020202020204" pitchFamily="34" charset="0"/>
              </a:defRPr>
            </a:lvl3pPr>
            <a:lvl4pPr marL="1600200" indent="-228600" algn="ctr" eaLnBrk="0" hangingPunct="0">
              <a:defRPr>
                <a:solidFill>
                  <a:schemeClr val="tx1"/>
                </a:solidFill>
                <a:latin typeface="Arial" panose="020B0604020202020204" pitchFamily="34" charset="0"/>
              </a:defRPr>
            </a:lvl4pPr>
            <a:lvl5pPr marL="2057400" indent="-228600" algn="ctr"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en-US" sz="2200" b="0" i="0" u="none" strike="noStrike" kern="1200" cap="none" spc="0" normalizeH="0" baseline="0" noProof="0" smtClean="0">
                <a:ln>
                  <a:noFill/>
                </a:ln>
                <a:solidFill>
                  <a:srgbClr val="FFFFFF"/>
                </a:solidFill>
                <a:effectLst/>
                <a:uLnTx/>
                <a:uFillTx/>
                <a:latin typeface="Arial Black" panose="020B0A04020102020204" pitchFamily="34" charset="0"/>
                <a:ea typeface="宋体" panose="02010600030101010101" pitchFamily="2" charset="-122"/>
                <a:cs typeface="+mn-cs"/>
              </a:rPr>
              <a:t>L/O/G/O</a:t>
            </a:r>
            <a:endParaRPr kumimoji="0" lang="en-US" altLang="en-US" sz="2200" b="0" i="0" u="none" strike="noStrike" kern="1200" cap="none" spc="0" normalizeH="0" baseline="0" noProof="0" smtClean="0">
              <a:ln>
                <a:noFill/>
              </a:ln>
              <a:solidFill>
                <a:srgbClr val="FFFFFF"/>
              </a:solidFill>
              <a:effectLst/>
              <a:uLnTx/>
              <a:uFillTx/>
              <a:latin typeface="Arial Black" panose="020B0A04020102020204" pitchFamily="34" charset="0"/>
              <a:ea typeface="宋体" panose="02010600030101010101" pitchFamily="2" charset="-122"/>
              <a:cs typeface="+mn-cs"/>
            </a:endParaRPr>
          </a:p>
        </p:txBody>
      </p:sp>
      <p:sp>
        <p:nvSpPr>
          <p:cNvPr id="2052" name="矩形 2"/>
          <p:cNvSpPr>
            <a:spLocks noGrp="1"/>
          </p:cNvSpPr>
          <p:nvPr>
            <p:ph type="title"/>
          </p:nvPr>
        </p:nvSpPr>
        <p:spPr>
          <a:xfrm>
            <a:off x="428625" y="284163"/>
            <a:ext cx="6734175" cy="944562"/>
          </a:xfrm>
          <a:prstGeom prst="rect">
            <a:avLst/>
          </a:prstGeom>
          <a:noFill/>
          <a:ln w="9525">
            <a:noFill/>
          </a:ln>
        </p:spPr>
        <p:txBody>
          <a:bodyPr anchor="ctr" anchorCtr="0"/>
          <a:p>
            <a:pPr lvl="0"/>
            <a:r>
              <a:rPr lang="en-US" altLang="en-US" dirty="0"/>
              <a:t>单击此处编辑母版标题样式</a:t>
            </a:r>
            <a:endParaRPr lang="en-US" altLang="en-US" dirty="0"/>
          </a:p>
        </p:txBody>
      </p:sp>
      <p:sp>
        <p:nvSpPr>
          <p:cNvPr id="2053" name="矩形 3"/>
          <p:cNvSpPr>
            <a:spLocks noGrp="1"/>
          </p:cNvSpPr>
          <p:nvPr>
            <p:ph type="body" idx="1"/>
          </p:nvPr>
        </p:nvSpPr>
        <p:spPr>
          <a:xfrm>
            <a:off x="457200" y="1600200"/>
            <a:ext cx="8229600" cy="4525963"/>
          </a:xfrm>
          <a:prstGeom prst="rect">
            <a:avLst/>
          </a:prstGeom>
          <a:noFill/>
          <a:ln w="9525">
            <a:noFill/>
          </a:ln>
        </p:spPr>
        <p:txBody>
          <a:bodyPr/>
          <a:p>
            <a:pPr lvl="0"/>
            <a:r>
              <a:rPr lang="en-US" altLang="en-US" dirty="0"/>
              <a:t>单击此处编辑母版文本样式</a:t>
            </a:r>
            <a:endParaRPr lang="en-US" altLang="en-US" dirty="0"/>
          </a:p>
          <a:p>
            <a:pPr lvl="1"/>
            <a:r>
              <a:rPr lang="en-US" altLang="en-US" dirty="0"/>
              <a:t>第二级</a:t>
            </a:r>
            <a:endParaRPr lang="en-US" altLang="en-US" dirty="0"/>
          </a:p>
          <a:p>
            <a:pPr lvl="2"/>
            <a:r>
              <a:rPr lang="en-US" altLang="en-US" dirty="0"/>
              <a:t>第三级</a:t>
            </a:r>
            <a:endParaRPr lang="en-US" altLang="en-US" dirty="0"/>
          </a:p>
          <a:p>
            <a:pPr lvl="3"/>
            <a:r>
              <a:rPr lang="en-US" altLang="en-US" dirty="0"/>
              <a:t>第四级</a:t>
            </a:r>
            <a:endParaRPr lang="en-US" altLang="en-US" dirty="0"/>
          </a:p>
          <a:p>
            <a:pPr lvl="4"/>
            <a:r>
              <a:rPr lang="en-US" altLang="en-US" dirty="0"/>
              <a:t>第五级</a:t>
            </a:r>
            <a:endParaRPr lang="en-US" altLang="en-US" dirty="0"/>
          </a:p>
        </p:txBody>
      </p:sp>
      <p:sp>
        <p:nvSpPr>
          <p:cNvPr id="2054" name="矩形 4"/>
          <p:cNvSpPr>
            <a:spLocks noGrp="1" noChangeArrowheads="1"/>
          </p:cNvSpPr>
          <p:nvPr>
            <p:ph type="dt" sz="half" idx="2"/>
          </p:nvPr>
        </p:nvSpPr>
        <p:spPr bwMode="auto">
          <a:xfrm>
            <a:off x="457200" y="6308725"/>
            <a:ext cx="21336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smtClean="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矩形 5"/>
          <p:cNvSpPr>
            <a:spLocks noGrp="1" noChangeArrowheads="1"/>
          </p:cNvSpPr>
          <p:nvPr>
            <p:ph type="ftr" sz="quarter" idx="3"/>
          </p:nvPr>
        </p:nvSpPr>
        <p:spPr bwMode="auto">
          <a:xfrm>
            <a:off x="3124200" y="6308725"/>
            <a:ext cx="28956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smtClean="0"/>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6" name="矩形 6"/>
          <p:cNvSpPr>
            <a:spLocks noGrp="1" noChangeArrowheads="1"/>
          </p:cNvSpPr>
          <p:nvPr>
            <p:ph type="sldNum" sz="quarter" idx="4"/>
          </p:nvPr>
        </p:nvSpPr>
        <p:spPr bwMode="auto">
          <a:xfrm>
            <a:off x="6553200" y="6308725"/>
            <a:ext cx="21336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任意多边形 7"/>
          <p:cNvSpPr/>
          <p:nvPr/>
        </p:nvSpPr>
        <p:spPr>
          <a:xfrm>
            <a:off x="295275" y="342900"/>
            <a:ext cx="8848725" cy="6515100"/>
          </a:xfrm>
          <a:custGeom>
            <a:avLst/>
            <a:gdLst/>
            <a:ahLst/>
            <a:cxnLst>
              <a:cxn ang="0">
                <a:pos x="2147483647" y="2147483647"/>
              </a:cxn>
              <a:cxn ang="0">
                <a:pos x="2147483647" y="60483750"/>
              </a:cxn>
              <a:cxn ang="0">
                <a:pos x="2147483647" y="60483750"/>
              </a:cxn>
              <a:cxn ang="0">
                <a:pos x="2147483647" y="60483750"/>
              </a:cxn>
              <a:cxn ang="0">
                <a:pos x="362902500" y="105846563"/>
              </a:cxn>
              <a:cxn ang="0">
                <a:pos x="40322500" y="509071563"/>
              </a:cxn>
              <a:cxn ang="0">
                <a:pos x="40322500" y="2104331263"/>
              </a:cxn>
              <a:cxn ang="0">
                <a:pos x="30241875" y="2147483647"/>
              </a:cxn>
              <a:cxn ang="0">
                <a:pos x="15120938" y="2147483647"/>
              </a:cxn>
              <a:cxn ang="0">
                <a:pos x="2147483647" y="2147483647"/>
              </a:cxn>
            </a:cxnLst>
            <a:pathLst>
              <a:path w="5574" h="4104">
                <a:moveTo>
                  <a:pt x="5574" y="4104"/>
                </a:moveTo>
                <a:lnTo>
                  <a:pt x="5574" y="24"/>
                </a:lnTo>
                <a:cubicBezTo>
                  <a:pt x="4920" y="0"/>
                  <a:pt x="4738" y="24"/>
                  <a:pt x="4194" y="24"/>
                </a:cubicBezTo>
                <a:cubicBezTo>
                  <a:pt x="3650" y="24"/>
                  <a:pt x="2983" y="29"/>
                  <a:pt x="2310" y="24"/>
                </a:cubicBezTo>
                <a:cubicBezTo>
                  <a:pt x="1637" y="19"/>
                  <a:pt x="520" y="18"/>
                  <a:pt x="144" y="42"/>
                </a:cubicBezTo>
                <a:cubicBezTo>
                  <a:pt x="24" y="60"/>
                  <a:pt x="20" y="67"/>
                  <a:pt x="16" y="202"/>
                </a:cubicBezTo>
                <a:cubicBezTo>
                  <a:pt x="12" y="337"/>
                  <a:pt x="15" y="418"/>
                  <a:pt x="16" y="835"/>
                </a:cubicBezTo>
                <a:cubicBezTo>
                  <a:pt x="13" y="1258"/>
                  <a:pt x="12" y="2156"/>
                  <a:pt x="12" y="2700"/>
                </a:cubicBezTo>
                <a:cubicBezTo>
                  <a:pt x="12" y="3244"/>
                  <a:pt x="0" y="3600"/>
                  <a:pt x="6" y="4104"/>
                </a:cubicBezTo>
                <a:cubicBezTo>
                  <a:pt x="2790" y="4104"/>
                  <a:pt x="5574" y="4104"/>
                  <a:pt x="5574" y="4104"/>
                </a:cubicBezTo>
                <a:close/>
              </a:path>
            </a:pathLst>
          </a:custGeom>
          <a:gradFill rotWithShape="1">
            <a:gsLst>
              <a:gs pos="0">
                <a:srgbClr val="E6E6E6">
                  <a:alpha val="70000"/>
                </a:srgbClr>
              </a:gs>
              <a:gs pos="100000">
                <a:srgbClr val="FFFFFF">
                  <a:alpha val="100000"/>
                </a:srgbClr>
              </a:gs>
            </a:gsLst>
            <a:lin ang="18900000" scaled="1"/>
            <a:tileRect/>
          </a:gradFill>
          <a:ln w="9525">
            <a:noFill/>
          </a:ln>
        </p:spPr>
        <p:txBody>
          <a:bodyPr/>
          <a:p>
            <a:endParaRPr lang="zh-CN" altLang="en-US"/>
          </a:p>
        </p:txBody>
      </p:sp>
      <p:sp>
        <p:nvSpPr>
          <p:cNvPr id="1027" name="任意多边形 8"/>
          <p:cNvSpPr/>
          <p:nvPr/>
        </p:nvSpPr>
        <p:spPr>
          <a:xfrm>
            <a:off x="328613" y="0"/>
            <a:ext cx="8821737" cy="314325"/>
          </a:xfrm>
          <a:custGeom>
            <a:avLst/>
            <a:gdLst/>
            <a:ahLst/>
            <a:cxnLst>
              <a:cxn ang="0">
                <a:pos x="2147483647" y="0"/>
              </a:cxn>
              <a:cxn ang="0">
                <a:pos x="2147483647" y="378023438"/>
              </a:cxn>
              <a:cxn ang="0">
                <a:pos x="2147483647" y="468749063"/>
              </a:cxn>
              <a:cxn ang="0">
                <a:pos x="2147483647" y="453628125"/>
              </a:cxn>
              <a:cxn ang="0">
                <a:pos x="2147483647" y="453628125"/>
              </a:cxn>
              <a:cxn ang="0">
                <a:pos x="191531864" y="498990938"/>
              </a:cxn>
              <a:cxn ang="0">
                <a:pos x="2519362" y="385584700"/>
              </a:cxn>
              <a:cxn ang="0">
                <a:pos x="2519362" y="0"/>
              </a:cxn>
              <a:cxn ang="0">
                <a:pos x="2147483647" y="0"/>
              </a:cxn>
            </a:cxnLst>
            <a:pathLst>
              <a:path w="5557" h="198">
                <a:moveTo>
                  <a:pt x="5553" y="0"/>
                </a:moveTo>
                <a:lnTo>
                  <a:pt x="5553" y="150"/>
                </a:lnTo>
                <a:cubicBezTo>
                  <a:pt x="5557" y="144"/>
                  <a:pt x="5136" y="181"/>
                  <a:pt x="4585" y="186"/>
                </a:cubicBezTo>
                <a:cubicBezTo>
                  <a:pt x="4034" y="191"/>
                  <a:pt x="2849" y="170"/>
                  <a:pt x="2246" y="180"/>
                </a:cubicBezTo>
                <a:cubicBezTo>
                  <a:pt x="1643" y="190"/>
                  <a:pt x="1319" y="178"/>
                  <a:pt x="960" y="180"/>
                </a:cubicBezTo>
                <a:cubicBezTo>
                  <a:pt x="601" y="182"/>
                  <a:pt x="238" y="198"/>
                  <a:pt x="76" y="198"/>
                </a:cubicBezTo>
                <a:cubicBezTo>
                  <a:pt x="28" y="198"/>
                  <a:pt x="1" y="153"/>
                  <a:pt x="1" y="153"/>
                </a:cubicBezTo>
                <a:cubicBezTo>
                  <a:pt x="1" y="153"/>
                  <a:pt x="0" y="83"/>
                  <a:pt x="1" y="0"/>
                </a:cubicBezTo>
                <a:lnTo>
                  <a:pt x="5553" y="0"/>
                </a:lnTo>
                <a:close/>
              </a:path>
            </a:pathLst>
          </a:custGeom>
          <a:solidFill>
            <a:schemeClr val="hlink">
              <a:alpha val="70195"/>
            </a:schemeClr>
          </a:solidFill>
          <a:ln w="9525">
            <a:noFill/>
          </a:ln>
        </p:spPr>
        <p:txBody>
          <a:bodyPr/>
          <a:p>
            <a:endParaRPr lang="zh-CN" altLang="en-US"/>
          </a:p>
        </p:txBody>
      </p:sp>
      <p:sp>
        <p:nvSpPr>
          <p:cNvPr id="1028" name="任意多边形 9"/>
          <p:cNvSpPr/>
          <p:nvPr/>
        </p:nvSpPr>
        <p:spPr>
          <a:xfrm>
            <a:off x="-1587" y="393700"/>
            <a:ext cx="242887" cy="6469063"/>
          </a:xfrm>
          <a:custGeom>
            <a:avLst/>
            <a:gdLst/>
            <a:ahLst/>
            <a:cxnLst>
              <a:cxn ang="0">
                <a:pos x="0" y="2147483647"/>
              </a:cxn>
              <a:cxn ang="0">
                <a:pos x="365424202" y="2147483647"/>
              </a:cxn>
              <a:cxn ang="0">
                <a:pos x="375504848" y="2147483647"/>
              </a:cxn>
              <a:cxn ang="0">
                <a:pos x="345262911" y="2147483647"/>
              </a:cxn>
              <a:cxn ang="0">
                <a:pos x="350303234" y="1796357154"/>
              </a:cxn>
              <a:cxn ang="0">
                <a:pos x="342741956" y="164454493"/>
              </a:cxn>
              <a:cxn ang="0">
                <a:pos x="257056467" y="45541122"/>
              </a:cxn>
              <a:cxn ang="0">
                <a:pos x="2520955" y="17709994"/>
              </a:cxn>
              <a:cxn ang="0">
                <a:pos x="0" y="2147483647"/>
              </a:cxn>
            </a:cxnLst>
            <a:pathLst>
              <a:path w="153" h="4067">
                <a:moveTo>
                  <a:pt x="0" y="4061"/>
                </a:moveTo>
                <a:lnTo>
                  <a:pt x="145" y="4064"/>
                </a:lnTo>
                <a:cubicBezTo>
                  <a:pt x="141" y="4067"/>
                  <a:pt x="145" y="3766"/>
                  <a:pt x="149" y="3364"/>
                </a:cubicBezTo>
                <a:cubicBezTo>
                  <a:pt x="153" y="2962"/>
                  <a:pt x="143" y="2090"/>
                  <a:pt x="137" y="1651"/>
                </a:cubicBezTo>
                <a:cubicBezTo>
                  <a:pt x="131" y="1212"/>
                  <a:pt x="138" y="971"/>
                  <a:pt x="139" y="710"/>
                </a:cubicBezTo>
                <a:cubicBezTo>
                  <a:pt x="141" y="448"/>
                  <a:pt x="136" y="184"/>
                  <a:pt x="136" y="65"/>
                </a:cubicBezTo>
                <a:cubicBezTo>
                  <a:pt x="136" y="30"/>
                  <a:pt x="102" y="18"/>
                  <a:pt x="102" y="18"/>
                </a:cubicBezTo>
                <a:cubicBezTo>
                  <a:pt x="41" y="0"/>
                  <a:pt x="1" y="7"/>
                  <a:pt x="1" y="7"/>
                </a:cubicBezTo>
                <a:lnTo>
                  <a:pt x="0" y="4061"/>
                </a:lnTo>
                <a:close/>
              </a:path>
            </a:pathLst>
          </a:custGeom>
          <a:solidFill>
            <a:schemeClr val="folHlink">
              <a:alpha val="70195"/>
            </a:schemeClr>
          </a:solidFill>
          <a:ln w="9525">
            <a:noFill/>
          </a:ln>
        </p:spPr>
        <p:txBody>
          <a:bodyPr/>
          <a:p>
            <a:endParaRPr lang="zh-CN" altLang="en-US"/>
          </a:p>
        </p:txBody>
      </p:sp>
      <p:sp>
        <p:nvSpPr>
          <p:cNvPr id="1029" name="任意多边形 10"/>
          <p:cNvSpPr/>
          <p:nvPr/>
        </p:nvSpPr>
        <p:spPr>
          <a:xfrm>
            <a:off x="-3175" y="0"/>
            <a:ext cx="247650" cy="327025"/>
          </a:xfrm>
          <a:custGeom>
            <a:avLst/>
            <a:gdLst/>
            <a:ahLst/>
            <a:cxnLst>
              <a:cxn ang="0">
                <a:pos x="5040313" y="0"/>
              </a:cxn>
              <a:cxn ang="0">
                <a:pos x="378023438" y="0"/>
              </a:cxn>
              <a:cxn ang="0">
                <a:pos x="362902500" y="375504075"/>
              </a:cxn>
              <a:cxn ang="0">
                <a:pos x="219254388" y="496471575"/>
              </a:cxn>
              <a:cxn ang="0">
                <a:pos x="0" y="496471575"/>
              </a:cxn>
              <a:cxn ang="0">
                <a:pos x="5040313" y="0"/>
              </a:cxn>
            </a:cxnLst>
            <a:pathLst>
              <a:path w="156" h="206">
                <a:moveTo>
                  <a:pt x="2" y="0"/>
                </a:moveTo>
                <a:lnTo>
                  <a:pt x="150" y="0"/>
                </a:lnTo>
                <a:cubicBezTo>
                  <a:pt x="156" y="71"/>
                  <a:pt x="144" y="149"/>
                  <a:pt x="144" y="149"/>
                </a:cubicBezTo>
                <a:cubicBezTo>
                  <a:pt x="133" y="181"/>
                  <a:pt x="111" y="189"/>
                  <a:pt x="87" y="197"/>
                </a:cubicBezTo>
                <a:cubicBezTo>
                  <a:pt x="44" y="206"/>
                  <a:pt x="0" y="197"/>
                  <a:pt x="0" y="197"/>
                </a:cubicBezTo>
                <a:lnTo>
                  <a:pt x="2" y="0"/>
                </a:lnTo>
                <a:close/>
              </a:path>
            </a:pathLst>
          </a:custGeom>
          <a:solidFill>
            <a:schemeClr val="accent2">
              <a:alpha val="70195"/>
            </a:schemeClr>
          </a:solidFill>
          <a:ln w="9525">
            <a:noFill/>
          </a:ln>
        </p:spPr>
        <p:txBody>
          <a:bodyPr/>
          <a:p>
            <a:endParaRPr lang="zh-CN" altLang="en-US"/>
          </a:p>
        </p:txBody>
      </p:sp>
      <p:sp>
        <p:nvSpPr>
          <p:cNvPr id="1030" name="矩形 2"/>
          <p:cNvSpPr>
            <a:spLocks noGrp="1"/>
          </p:cNvSpPr>
          <p:nvPr>
            <p:ph type="title"/>
          </p:nvPr>
        </p:nvSpPr>
        <p:spPr>
          <a:xfrm>
            <a:off x="428625" y="284163"/>
            <a:ext cx="6734175" cy="944562"/>
          </a:xfrm>
          <a:prstGeom prst="rect">
            <a:avLst/>
          </a:prstGeom>
          <a:noFill/>
          <a:ln w="9525">
            <a:noFill/>
          </a:ln>
        </p:spPr>
        <p:txBody>
          <a:bodyPr anchor="ctr" anchorCtr="0"/>
          <a:p>
            <a:pPr lvl="0"/>
            <a:r>
              <a:rPr lang="en-US" altLang="en-US" dirty="0"/>
              <a:t>单击此处编辑母版标题样式</a:t>
            </a:r>
            <a:endParaRPr lang="en-US" altLang="en-US" dirty="0"/>
          </a:p>
        </p:txBody>
      </p:sp>
      <p:sp>
        <p:nvSpPr>
          <p:cNvPr id="1031" name="矩形 3"/>
          <p:cNvSpPr>
            <a:spLocks noGrp="1"/>
          </p:cNvSpPr>
          <p:nvPr>
            <p:ph type="body" idx="1"/>
          </p:nvPr>
        </p:nvSpPr>
        <p:spPr>
          <a:xfrm>
            <a:off x="457200" y="1600200"/>
            <a:ext cx="8229600" cy="4525963"/>
          </a:xfrm>
          <a:prstGeom prst="rect">
            <a:avLst/>
          </a:prstGeom>
          <a:noFill/>
          <a:ln w="9525">
            <a:noFill/>
          </a:ln>
        </p:spPr>
        <p:txBody>
          <a:bodyPr/>
          <a:p>
            <a:pPr lvl="0"/>
            <a:r>
              <a:rPr lang="en-US" altLang="en-US" dirty="0"/>
              <a:t>单击此处编辑母版文本样式</a:t>
            </a:r>
            <a:endParaRPr lang="en-US" altLang="en-US" dirty="0"/>
          </a:p>
          <a:p>
            <a:pPr lvl="1"/>
            <a:r>
              <a:rPr lang="en-US" altLang="en-US" dirty="0"/>
              <a:t>第二级</a:t>
            </a:r>
            <a:endParaRPr lang="en-US" altLang="en-US" dirty="0"/>
          </a:p>
          <a:p>
            <a:pPr lvl="2"/>
            <a:r>
              <a:rPr lang="en-US" altLang="en-US" dirty="0"/>
              <a:t>第三级</a:t>
            </a:r>
            <a:endParaRPr lang="en-US" altLang="en-US" dirty="0"/>
          </a:p>
          <a:p>
            <a:pPr lvl="3"/>
            <a:r>
              <a:rPr lang="en-US" altLang="en-US" dirty="0"/>
              <a:t>第四级</a:t>
            </a:r>
            <a:endParaRPr lang="en-US" altLang="en-US" dirty="0"/>
          </a:p>
          <a:p>
            <a:pPr lvl="4"/>
            <a:r>
              <a:rPr lang="en-US" altLang="en-US" dirty="0"/>
              <a:t>第五级</a:t>
            </a:r>
            <a:endParaRPr lang="en-US" altLang="en-US" dirty="0"/>
          </a:p>
        </p:txBody>
      </p:sp>
      <p:sp>
        <p:nvSpPr>
          <p:cNvPr id="1032" name="矩形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smtClean="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3" name="矩形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smtClean="0"/>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4" name="矩形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2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2.png"/><Relationship Id="rId1" Type="http://schemas.openxmlformats.org/officeDocument/2006/relationships/image" Target="../media/image21.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ags" Target="../tags/tag4.xml"/></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8.jpeg"/><Relationship Id="rId1" Type="http://schemas.openxmlformats.org/officeDocument/2006/relationships/image" Target="../media/image27.jpeg"/></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jpe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3.jpeg"/><Relationship Id="rId1" Type="http://schemas.openxmlformats.org/officeDocument/2006/relationships/image" Target="../media/image32.jpe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4.png"/><Relationship Id="rId1" Type="http://schemas.openxmlformats.org/officeDocument/2006/relationships/image" Target="../media/image2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jpeg"/><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矩形 3"/>
          <p:cNvSpPr>
            <a:spLocks noGrp="1"/>
          </p:cNvSpPr>
          <p:nvPr>
            <p:ph type="subTitle" idx="4294967295"/>
          </p:nvPr>
        </p:nvSpPr>
        <p:spPr>
          <a:xfrm>
            <a:off x="3419475" y="5516563"/>
            <a:ext cx="4230688" cy="528637"/>
          </a:xfrm>
          <a:ln/>
        </p:spPr>
        <p:txBody>
          <a:bodyPr vert="horz" wrap="square" lIns="91440" tIns="45720" rIns="91440" bIns="45720" anchor="t" anchorCtr="0"/>
          <a:lstStyle>
            <a:lvl1pPr marL="0" lvl="0" indent="0" algn="ctr">
              <a:buClrTx/>
              <a:buSzTx/>
              <a:buFontTx/>
              <a:buNone/>
              <a:defRPr/>
            </a:lvl1pPr>
            <a:lvl2pPr marL="457200" lvl="1" indent="0" algn="ctr">
              <a:buClrTx/>
              <a:buSzTx/>
              <a:buFontTx/>
              <a:buNone/>
              <a:defRPr/>
            </a:lvl2pPr>
            <a:lvl3pPr marL="914400" lvl="2" indent="0" algn="ctr">
              <a:buClrTx/>
              <a:buSzTx/>
              <a:buFontTx/>
              <a:buNone/>
              <a:defRPr/>
            </a:lvl3pPr>
            <a:lvl4pPr marL="1371600" lvl="3" indent="0" algn="ctr">
              <a:buClrTx/>
              <a:buSzTx/>
              <a:buFontTx/>
              <a:buNone/>
              <a:defRPr/>
            </a:lvl4pPr>
            <a:lvl5pPr marL="1828800" lvl="4" indent="0" algn="ctr">
              <a:buClrTx/>
              <a:buSzTx/>
              <a:buFontTx/>
              <a:buNone/>
              <a:defRPr/>
            </a:lvl5pPr>
          </a:lstStyle>
          <a:p>
            <a:pPr lvl="0" eaLnBrk="1" hangingPunct="1"/>
            <a:r>
              <a:rPr lang="en-US" altLang="en-US" sz="1800" b="1" i="1" dirty="0">
                <a:solidFill>
                  <a:srgbClr val="7F7F7F"/>
                </a:solidFill>
                <a:latin typeface="方正黑体简体" pitchFamily="1" charset="-122"/>
                <a:ea typeface="方正黑体简体" pitchFamily="1" charset="-122"/>
              </a:rPr>
              <a:t>《现代物流</a:t>
            </a:r>
            <a:r>
              <a:rPr lang="zh-CN" altLang="en-US" sz="1800" b="1" i="1" dirty="0">
                <a:solidFill>
                  <a:srgbClr val="7F7F7F"/>
                </a:solidFill>
                <a:latin typeface="方正黑体简体" pitchFamily="1" charset="-122"/>
                <a:ea typeface="方正黑体简体" pitchFamily="1" charset="-122"/>
              </a:rPr>
              <a:t>基础</a:t>
            </a:r>
            <a:r>
              <a:rPr lang="en-US" altLang="en-US" sz="1800" b="1" i="1" dirty="0">
                <a:solidFill>
                  <a:srgbClr val="7F7F7F"/>
                </a:solidFill>
                <a:latin typeface="方正黑体简体" pitchFamily="1" charset="-122"/>
                <a:ea typeface="方正黑体简体" pitchFamily="1" charset="-122"/>
              </a:rPr>
              <a:t>（第</a:t>
            </a:r>
            <a:r>
              <a:rPr lang="zh-CN" altLang="en-US" sz="1800" b="1" i="1" dirty="0">
                <a:solidFill>
                  <a:srgbClr val="7F7F7F"/>
                </a:solidFill>
                <a:latin typeface="方正黑体简体" pitchFamily="1" charset="-122"/>
                <a:ea typeface="方正黑体简体" pitchFamily="1" charset="-122"/>
              </a:rPr>
              <a:t>3</a:t>
            </a:r>
            <a:r>
              <a:rPr lang="en-US" altLang="en-US" sz="1800" b="1" i="1" dirty="0">
                <a:solidFill>
                  <a:srgbClr val="7F7F7F"/>
                </a:solidFill>
                <a:latin typeface="方正黑体简体" pitchFamily="1" charset="-122"/>
                <a:ea typeface="方正黑体简体" pitchFamily="1" charset="-122"/>
              </a:rPr>
              <a:t>版）》配套幻灯片</a:t>
            </a:r>
            <a:endParaRPr lang="en-US" altLang="en-US" sz="1800" b="1" i="1" dirty="0">
              <a:solidFill>
                <a:srgbClr val="7F7F7F"/>
              </a:solidFill>
              <a:latin typeface="方正黑体简体" pitchFamily="1" charset="-122"/>
              <a:ea typeface="方正黑体简体" pitchFamily="1" charset="-122"/>
            </a:endParaRPr>
          </a:p>
        </p:txBody>
      </p:sp>
      <p:pic>
        <p:nvPicPr>
          <p:cNvPr id="4100" name="图片 5"/>
          <p:cNvPicPr>
            <a:picLocks noChangeAspect="1"/>
          </p:cNvPicPr>
          <p:nvPr/>
        </p:nvPicPr>
        <p:blipFill>
          <a:blip r:embed="rId1"/>
          <a:stretch>
            <a:fillRect/>
          </a:stretch>
        </p:blipFill>
        <p:spPr>
          <a:xfrm>
            <a:off x="179388" y="188913"/>
            <a:ext cx="2747962" cy="1811337"/>
          </a:xfrm>
          <a:prstGeom prst="rect">
            <a:avLst/>
          </a:prstGeom>
          <a:noFill/>
          <a:ln w="9525">
            <a:noFill/>
          </a:ln>
        </p:spPr>
      </p:pic>
      <p:pic>
        <p:nvPicPr>
          <p:cNvPr id="4101" name="图片 6"/>
          <p:cNvPicPr>
            <a:picLocks noChangeAspect="1"/>
          </p:cNvPicPr>
          <p:nvPr/>
        </p:nvPicPr>
        <p:blipFill>
          <a:blip r:embed="rId2"/>
          <a:stretch>
            <a:fillRect/>
          </a:stretch>
        </p:blipFill>
        <p:spPr>
          <a:xfrm>
            <a:off x="3132138" y="188913"/>
            <a:ext cx="2776537" cy="1836737"/>
          </a:xfrm>
          <a:prstGeom prst="rect">
            <a:avLst/>
          </a:prstGeom>
          <a:noFill/>
          <a:ln w="9525">
            <a:noFill/>
          </a:ln>
        </p:spPr>
      </p:pic>
      <p:pic>
        <p:nvPicPr>
          <p:cNvPr id="4102" name="图片 7"/>
          <p:cNvPicPr>
            <a:picLocks noChangeAspect="1"/>
          </p:cNvPicPr>
          <p:nvPr/>
        </p:nvPicPr>
        <p:blipFill>
          <a:blip r:embed="rId3"/>
          <a:stretch>
            <a:fillRect/>
          </a:stretch>
        </p:blipFill>
        <p:spPr>
          <a:xfrm>
            <a:off x="6165850" y="188913"/>
            <a:ext cx="2727325" cy="1803400"/>
          </a:xfrm>
          <a:prstGeom prst="rect">
            <a:avLst/>
          </a:prstGeom>
          <a:noFill/>
          <a:ln w="9525">
            <a:noFill/>
          </a:ln>
        </p:spPr>
      </p:pic>
      <p:pic>
        <p:nvPicPr>
          <p:cNvPr id="4103" name="图片 15"/>
          <p:cNvPicPr>
            <a:picLocks noChangeAspect="1"/>
          </p:cNvPicPr>
          <p:nvPr/>
        </p:nvPicPr>
        <p:blipFill>
          <a:blip r:embed="rId4"/>
          <a:stretch>
            <a:fillRect/>
          </a:stretch>
        </p:blipFill>
        <p:spPr>
          <a:xfrm>
            <a:off x="179388" y="2276475"/>
            <a:ext cx="2722562" cy="1800225"/>
          </a:xfrm>
          <a:prstGeom prst="rect">
            <a:avLst/>
          </a:prstGeom>
          <a:noFill/>
          <a:ln w="9525">
            <a:noFill/>
          </a:ln>
        </p:spPr>
      </p:pic>
      <p:pic>
        <p:nvPicPr>
          <p:cNvPr id="4104" name="图片 16"/>
          <p:cNvPicPr>
            <a:picLocks noChangeAspect="1"/>
          </p:cNvPicPr>
          <p:nvPr/>
        </p:nvPicPr>
        <p:blipFill>
          <a:blip r:embed="rId5"/>
          <a:stretch>
            <a:fillRect/>
          </a:stretch>
        </p:blipFill>
        <p:spPr>
          <a:xfrm>
            <a:off x="3132138" y="2276475"/>
            <a:ext cx="2747962" cy="1817688"/>
          </a:xfrm>
          <a:prstGeom prst="rect">
            <a:avLst/>
          </a:prstGeom>
          <a:noFill/>
          <a:ln w="9525">
            <a:noFill/>
          </a:ln>
        </p:spPr>
      </p:pic>
      <p:pic>
        <p:nvPicPr>
          <p:cNvPr id="4105" name="图片 17"/>
          <p:cNvPicPr>
            <a:picLocks noChangeAspect="1"/>
          </p:cNvPicPr>
          <p:nvPr/>
        </p:nvPicPr>
        <p:blipFill>
          <a:blip r:embed="rId6"/>
          <a:stretch>
            <a:fillRect/>
          </a:stretch>
        </p:blipFill>
        <p:spPr>
          <a:xfrm>
            <a:off x="6156325" y="2276475"/>
            <a:ext cx="2771775" cy="1833563"/>
          </a:xfrm>
          <a:prstGeom prst="rect">
            <a:avLst/>
          </a:prstGeom>
          <a:noFill/>
          <a:ln w="9525">
            <a:noFill/>
          </a:ln>
        </p:spPr>
      </p:pic>
      <p:pic>
        <p:nvPicPr>
          <p:cNvPr id="4106" name="图片 18"/>
          <p:cNvPicPr>
            <a:picLocks noChangeAspect="1"/>
          </p:cNvPicPr>
          <p:nvPr/>
        </p:nvPicPr>
        <p:blipFill>
          <a:blip r:embed="rId7"/>
          <a:stretch>
            <a:fillRect/>
          </a:stretch>
        </p:blipFill>
        <p:spPr>
          <a:xfrm>
            <a:off x="217488" y="4365625"/>
            <a:ext cx="2698750" cy="1784350"/>
          </a:xfrm>
          <a:prstGeom prst="rect">
            <a:avLst/>
          </a:prstGeom>
          <a:noFill/>
          <a:ln w="9525">
            <a:noFill/>
          </a:ln>
        </p:spPr>
      </p:pic>
      <p:sp>
        <p:nvSpPr>
          <p:cNvPr id="4107" name="Line 50"/>
          <p:cNvSpPr/>
          <p:nvPr/>
        </p:nvSpPr>
        <p:spPr>
          <a:xfrm>
            <a:off x="-34925" y="4221163"/>
            <a:ext cx="9142413" cy="0"/>
          </a:xfrm>
          <a:prstGeom prst="line">
            <a:avLst/>
          </a:prstGeom>
          <a:ln w="25400" cap="flat" cmpd="sng">
            <a:solidFill>
              <a:srgbClr val="BFBFBF"/>
            </a:solidFill>
            <a:prstDash val="solid"/>
            <a:headEnd type="none" w="med" len="med"/>
            <a:tailEnd type="none" w="med" len="med"/>
          </a:ln>
          <a:effectLst>
            <a:outerShdw dist="20000" dir="5400000" algn="ctr" rotWithShape="0">
              <a:srgbClr val="000000">
                <a:alpha val="34000"/>
              </a:srgbClr>
            </a:outerShdw>
          </a:effectLst>
        </p:spPr>
      </p:sp>
      <p:sp>
        <p:nvSpPr>
          <p:cNvPr id="4108" name="Line 49"/>
          <p:cNvSpPr/>
          <p:nvPr/>
        </p:nvSpPr>
        <p:spPr>
          <a:xfrm>
            <a:off x="3027363" y="0"/>
            <a:ext cx="0" cy="6642100"/>
          </a:xfrm>
          <a:prstGeom prst="line">
            <a:avLst/>
          </a:prstGeom>
          <a:ln w="38100" cap="flat" cmpd="sng">
            <a:solidFill>
              <a:srgbClr val="A6A6A6"/>
            </a:solidFill>
            <a:prstDash val="solid"/>
            <a:headEnd type="none" w="med" len="med"/>
            <a:tailEnd type="none" w="med" len="med"/>
          </a:ln>
          <a:effectLst>
            <a:outerShdw dist="23000" dir="5400000" algn="ctr" rotWithShape="0">
              <a:srgbClr val="000000">
                <a:alpha val="31000"/>
              </a:srgbClr>
            </a:outerShdw>
          </a:effectLst>
        </p:spPr>
      </p:sp>
      <p:sp>
        <p:nvSpPr>
          <p:cNvPr id="4109" name="Line 50"/>
          <p:cNvSpPr/>
          <p:nvPr/>
        </p:nvSpPr>
        <p:spPr>
          <a:xfrm>
            <a:off x="34925" y="2133600"/>
            <a:ext cx="9144000" cy="0"/>
          </a:xfrm>
          <a:prstGeom prst="line">
            <a:avLst/>
          </a:prstGeom>
          <a:ln w="38100" cap="flat" cmpd="sng">
            <a:solidFill>
              <a:srgbClr val="BFBFBF"/>
            </a:solidFill>
            <a:prstDash val="solid"/>
            <a:headEnd type="none" w="med" len="med"/>
            <a:tailEnd type="none" w="med" len="med"/>
          </a:ln>
          <a:effectLst>
            <a:outerShdw dist="23000" dir="5400000" algn="ctr" rotWithShape="0">
              <a:srgbClr val="000000">
                <a:alpha val="31000"/>
              </a:srgbClr>
            </a:outerShdw>
          </a:effectLst>
        </p:spPr>
      </p:sp>
      <p:sp>
        <p:nvSpPr>
          <p:cNvPr id="4110" name="Line 49"/>
          <p:cNvSpPr/>
          <p:nvPr/>
        </p:nvSpPr>
        <p:spPr>
          <a:xfrm>
            <a:off x="6011863" y="44450"/>
            <a:ext cx="0" cy="4176713"/>
          </a:xfrm>
          <a:prstGeom prst="line">
            <a:avLst/>
          </a:prstGeom>
          <a:ln w="38100" cap="flat" cmpd="sng">
            <a:solidFill>
              <a:srgbClr val="A6A6A6"/>
            </a:solidFill>
            <a:prstDash val="solid"/>
            <a:headEnd type="none" w="med" len="med"/>
            <a:tailEnd type="none" w="med" len="med"/>
          </a:ln>
          <a:effectLst>
            <a:outerShdw dist="23000" dir="5400000" algn="ctr" rotWithShape="0">
              <a:srgbClr val="000000">
                <a:alpha val="31000"/>
              </a:srgbClr>
            </a:outerShdw>
          </a:effectLst>
        </p:spPr>
      </p:sp>
      <p:grpSp>
        <p:nvGrpSpPr>
          <p:cNvPr id="4111" name="Group 15"/>
          <p:cNvGrpSpPr/>
          <p:nvPr/>
        </p:nvGrpSpPr>
        <p:grpSpPr>
          <a:xfrm>
            <a:off x="7812088" y="5445125"/>
            <a:ext cx="1052512" cy="1200150"/>
            <a:chOff x="0" y="0"/>
            <a:chExt cx="1052736" cy="1200329"/>
          </a:xfrm>
        </p:grpSpPr>
        <p:sp>
          <p:nvSpPr>
            <p:cNvPr id="3088" name="椭圆​​ 1"/>
            <p:cNvSpPr/>
            <p:nvPr/>
          </p:nvSpPr>
          <p:spPr>
            <a:xfrm>
              <a:off x="0" y="72008"/>
              <a:ext cx="1052736" cy="1052736"/>
            </a:xfrm>
            <a:prstGeom prst="ellipse">
              <a:avLst/>
            </a:prstGeom>
            <a:solidFill>
              <a:srgbClr val="FFC000"/>
            </a:solid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089" name="TextBox 2"/>
            <p:cNvSpPr txBox="1"/>
            <p:nvPr/>
          </p:nvSpPr>
          <p:spPr>
            <a:xfrm>
              <a:off x="166328" y="0"/>
              <a:ext cx="720080" cy="1200329"/>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zh-CN" sz="7200" dirty="0">
                  <a:ea typeface="宋体" panose="02010600030101010101" pitchFamily="2" charset="-122"/>
                </a:rPr>
                <a:t>7</a:t>
              </a:r>
              <a:endParaRPr lang="zh-CN" altLang="en-US" sz="7200" dirty="0">
                <a:ea typeface="宋体" panose="02010600030101010101" pitchFamily="2" charset="-122"/>
              </a:endParaRPr>
            </a:p>
          </p:txBody>
        </p:sp>
      </p:grpSp>
      <p:sp>
        <p:nvSpPr>
          <p:cNvPr id="2" name="TextBox 1"/>
          <p:cNvSpPr txBox="1"/>
          <p:nvPr/>
        </p:nvSpPr>
        <p:spPr>
          <a:xfrm>
            <a:off x="3132138" y="4405313"/>
            <a:ext cx="5013325" cy="831850"/>
          </a:xfrm>
          <a:prstGeom prst="rect">
            <a:avLst/>
          </a:prstGeom>
          <a:noFill/>
        </p:spPr>
        <p:txBody>
          <a:bodyPr>
            <a:spAutoFit/>
          </a:bodyPr>
          <a:lstStyle/>
          <a:p>
            <a:pPr marR="0" defTabSz="914400">
              <a:buClrTx/>
              <a:buSzTx/>
              <a:buFont typeface="Arial" panose="020B0604020202020204" pitchFamily="34" charset="0"/>
              <a:buNone/>
              <a:defRPr/>
            </a:pPr>
            <a:r>
              <a:rPr kumimoji="0" lang="zh-CN" altLang="en-US" sz="4800" b="1" kern="1200" cap="none" spc="0" normalizeH="0" baseline="0" noProof="0" dirty="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现代物流基础</a:t>
            </a:r>
            <a:endParaRPr kumimoji="0" lang="en-US" sz="4800" b="1" kern="1200" cap="none" spc="0" normalizeH="0" baseline="0" noProof="0" dirty="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108"/>
                                        </p:tgtEl>
                                        <p:attrNameLst>
                                          <p:attrName>style.visibility</p:attrName>
                                        </p:attrNameLst>
                                      </p:cBhvr>
                                      <p:to>
                                        <p:strVal val="visible"/>
                                      </p:to>
                                    </p:set>
                                    <p:anim calcmode="lin" valueType="num">
                                      <p:cBhvr additive="base">
                                        <p:cTn id="7" dur="2000" fill="hold"/>
                                        <p:tgtEl>
                                          <p:spTgt spid="4108"/>
                                        </p:tgtEl>
                                        <p:attrNameLst>
                                          <p:attrName>ppt_x</p:attrName>
                                        </p:attrNameLst>
                                      </p:cBhvr>
                                      <p:tavLst>
                                        <p:tav tm="0">
                                          <p:val>
                                            <p:strVal val="#ppt_x"/>
                                          </p:val>
                                        </p:tav>
                                        <p:tav tm="100000">
                                          <p:val>
                                            <p:strVal val="#ppt_x"/>
                                          </p:val>
                                        </p:tav>
                                      </p:tavLst>
                                    </p:anim>
                                    <p:anim calcmode="lin" valueType="num">
                                      <p:cBhvr additive="base">
                                        <p:cTn id="8" dur="2000" fill="hold"/>
                                        <p:tgtEl>
                                          <p:spTgt spid="4108"/>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107"/>
                                        </p:tgtEl>
                                        <p:attrNameLst>
                                          <p:attrName>style.visibility</p:attrName>
                                        </p:attrNameLst>
                                      </p:cBhvr>
                                      <p:to>
                                        <p:strVal val="visible"/>
                                      </p:to>
                                    </p:set>
                                    <p:anim calcmode="lin" valueType="num">
                                      <p:cBhvr additive="base">
                                        <p:cTn id="11" dur="2000" fill="hold"/>
                                        <p:tgtEl>
                                          <p:spTgt spid="4107"/>
                                        </p:tgtEl>
                                        <p:attrNameLst>
                                          <p:attrName>ppt_x</p:attrName>
                                        </p:attrNameLst>
                                      </p:cBhvr>
                                      <p:tavLst>
                                        <p:tav tm="0">
                                          <p:val>
                                            <p:strVal val="1+#ppt_w/2"/>
                                          </p:val>
                                        </p:tav>
                                        <p:tav tm="100000">
                                          <p:val>
                                            <p:strVal val="#ppt_x"/>
                                          </p:val>
                                        </p:tav>
                                      </p:tavLst>
                                    </p:anim>
                                    <p:anim calcmode="lin" valueType="num">
                                      <p:cBhvr additive="base">
                                        <p:cTn id="12" dur="2000" fill="hold"/>
                                        <p:tgtEl>
                                          <p:spTgt spid="410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109"/>
                                        </p:tgtEl>
                                        <p:attrNameLst>
                                          <p:attrName>style.visibility</p:attrName>
                                        </p:attrNameLst>
                                      </p:cBhvr>
                                      <p:to>
                                        <p:strVal val="visible"/>
                                      </p:to>
                                    </p:set>
                                    <p:anim calcmode="lin" valueType="num">
                                      <p:cBhvr additive="base">
                                        <p:cTn id="15" dur="2000" fill="hold"/>
                                        <p:tgtEl>
                                          <p:spTgt spid="4109"/>
                                        </p:tgtEl>
                                        <p:attrNameLst>
                                          <p:attrName>ppt_x</p:attrName>
                                        </p:attrNameLst>
                                      </p:cBhvr>
                                      <p:tavLst>
                                        <p:tav tm="0">
                                          <p:val>
                                            <p:strVal val="0-#ppt_w/2"/>
                                          </p:val>
                                        </p:tav>
                                        <p:tav tm="100000">
                                          <p:val>
                                            <p:strVal val="#ppt_x"/>
                                          </p:val>
                                        </p:tav>
                                      </p:tavLst>
                                    </p:anim>
                                    <p:anim calcmode="lin" valueType="num">
                                      <p:cBhvr additive="base">
                                        <p:cTn id="16" dur="2000" fill="hold"/>
                                        <p:tgtEl>
                                          <p:spTgt spid="4109"/>
                                        </p:tgtEl>
                                        <p:attrNameLst>
                                          <p:attrName>ppt_y</p:attrName>
                                        </p:attrNameLst>
                                      </p:cBhvr>
                                      <p:tavLst>
                                        <p:tav tm="0">
                                          <p:val>
                                            <p:strVal val="#ppt_y"/>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4110"/>
                                        </p:tgtEl>
                                        <p:attrNameLst>
                                          <p:attrName>style.visibility</p:attrName>
                                        </p:attrNameLst>
                                      </p:cBhvr>
                                      <p:to>
                                        <p:strVal val="visible"/>
                                      </p:to>
                                    </p:set>
                                    <p:anim calcmode="lin" valueType="num">
                                      <p:cBhvr additive="base">
                                        <p:cTn id="19" dur="2000" fill="hold"/>
                                        <p:tgtEl>
                                          <p:spTgt spid="4110"/>
                                        </p:tgtEl>
                                        <p:attrNameLst>
                                          <p:attrName>ppt_x</p:attrName>
                                        </p:attrNameLst>
                                      </p:cBhvr>
                                      <p:tavLst>
                                        <p:tav tm="0">
                                          <p:val>
                                            <p:strVal val="#ppt_x"/>
                                          </p:val>
                                        </p:tav>
                                        <p:tav tm="100000">
                                          <p:val>
                                            <p:strVal val="#ppt_x"/>
                                          </p:val>
                                        </p:tav>
                                      </p:tavLst>
                                    </p:anim>
                                    <p:anim calcmode="lin" valueType="num">
                                      <p:cBhvr additive="base">
                                        <p:cTn id="20" dur="2000" fill="hold"/>
                                        <p:tgtEl>
                                          <p:spTgt spid="4110"/>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4100"/>
                                        </p:tgtEl>
                                        <p:attrNameLst>
                                          <p:attrName>style.visibility</p:attrName>
                                        </p:attrNameLst>
                                      </p:cBhvr>
                                      <p:to>
                                        <p:strVal val="visible"/>
                                      </p:to>
                                    </p:set>
                                    <p:anim calcmode="lin" valueType="num">
                                      <p:cBhvr additive="base">
                                        <p:cTn id="23" dur="2000" fill="hold"/>
                                        <p:tgtEl>
                                          <p:spTgt spid="4100"/>
                                        </p:tgtEl>
                                        <p:attrNameLst>
                                          <p:attrName>ppt_x</p:attrName>
                                        </p:attrNameLst>
                                      </p:cBhvr>
                                      <p:tavLst>
                                        <p:tav tm="0">
                                          <p:val>
                                            <p:strVal val="0-#ppt_w/2"/>
                                          </p:val>
                                        </p:tav>
                                        <p:tav tm="100000">
                                          <p:val>
                                            <p:strVal val="#ppt_x"/>
                                          </p:val>
                                        </p:tav>
                                      </p:tavLst>
                                    </p:anim>
                                    <p:anim calcmode="lin" valueType="num">
                                      <p:cBhvr additive="base">
                                        <p:cTn id="24" dur="2000" fill="hold"/>
                                        <p:tgtEl>
                                          <p:spTgt spid="410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4101"/>
                                        </p:tgtEl>
                                        <p:attrNameLst>
                                          <p:attrName>style.visibility</p:attrName>
                                        </p:attrNameLst>
                                      </p:cBhvr>
                                      <p:to>
                                        <p:strVal val="visible"/>
                                      </p:to>
                                    </p:set>
                                    <p:anim calcmode="lin" valueType="num">
                                      <p:cBhvr additive="base">
                                        <p:cTn id="27" dur="2000" fill="hold"/>
                                        <p:tgtEl>
                                          <p:spTgt spid="4101"/>
                                        </p:tgtEl>
                                        <p:attrNameLst>
                                          <p:attrName>ppt_x</p:attrName>
                                        </p:attrNameLst>
                                      </p:cBhvr>
                                      <p:tavLst>
                                        <p:tav tm="0">
                                          <p:val>
                                            <p:strVal val="#ppt_x"/>
                                          </p:val>
                                        </p:tav>
                                        <p:tav tm="100000">
                                          <p:val>
                                            <p:strVal val="#ppt_x"/>
                                          </p:val>
                                        </p:tav>
                                      </p:tavLst>
                                    </p:anim>
                                    <p:anim calcmode="lin" valueType="num">
                                      <p:cBhvr additive="base">
                                        <p:cTn id="28" dur="2000" fill="hold"/>
                                        <p:tgtEl>
                                          <p:spTgt spid="4101"/>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4102"/>
                                        </p:tgtEl>
                                        <p:attrNameLst>
                                          <p:attrName>style.visibility</p:attrName>
                                        </p:attrNameLst>
                                      </p:cBhvr>
                                      <p:to>
                                        <p:strVal val="visible"/>
                                      </p:to>
                                    </p:set>
                                    <p:anim calcmode="lin" valueType="num">
                                      <p:cBhvr additive="base">
                                        <p:cTn id="31" dur="2000" fill="hold"/>
                                        <p:tgtEl>
                                          <p:spTgt spid="4102"/>
                                        </p:tgtEl>
                                        <p:attrNameLst>
                                          <p:attrName>ppt_x</p:attrName>
                                        </p:attrNameLst>
                                      </p:cBhvr>
                                      <p:tavLst>
                                        <p:tav tm="0">
                                          <p:val>
                                            <p:strVal val="1+#ppt_w/2"/>
                                          </p:val>
                                        </p:tav>
                                        <p:tav tm="100000">
                                          <p:val>
                                            <p:strVal val="#ppt_x"/>
                                          </p:val>
                                        </p:tav>
                                      </p:tavLst>
                                    </p:anim>
                                    <p:anim calcmode="lin" valueType="num">
                                      <p:cBhvr additive="base">
                                        <p:cTn id="32" dur="2000" fill="hold"/>
                                        <p:tgtEl>
                                          <p:spTgt spid="4102"/>
                                        </p:tgtEl>
                                        <p:attrNameLst>
                                          <p:attrName>ppt_y</p:attrName>
                                        </p:attrNameLst>
                                      </p:cBhvr>
                                      <p:tavLst>
                                        <p:tav tm="0">
                                          <p:val>
                                            <p:strVal val="0-#ppt_h/2"/>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4103"/>
                                        </p:tgtEl>
                                        <p:attrNameLst>
                                          <p:attrName>style.visibility</p:attrName>
                                        </p:attrNameLst>
                                      </p:cBhvr>
                                      <p:to>
                                        <p:strVal val="visible"/>
                                      </p:to>
                                    </p:set>
                                    <p:anim calcmode="lin" valueType="num">
                                      <p:cBhvr additive="base">
                                        <p:cTn id="35" dur="2000" fill="hold"/>
                                        <p:tgtEl>
                                          <p:spTgt spid="4103"/>
                                        </p:tgtEl>
                                        <p:attrNameLst>
                                          <p:attrName>ppt_x</p:attrName>
                                        </p:attrNameLst>
                                      </p:cBhvr>
                                      <p:tavLst>
                                        <p:tav tm="0">
                                          <p:val>
                                            <p:strVal val="0-#ppt_w/2"/>
                                          </p:val>
                                        </p:tav>
                                        <p:tav tm="100000">
                                          <p:val>
                                            <p:strVal val="#ppt_x"/>
                                          </p:val>
                                        </p:tav>
                                      </p:tavLst>
                                    </p:anim>
                                    <p:anim calcmode="lin" valueType="num">
                                      <p:cBhvr additive="base">
                                        <p:cTn id="36" dur="2000" fill="hold"/>
                                        <p:tgtEl>
                                          <p:spTgt spid="4103"/>
                                        </p:tgtEl>
                                        <p:attrNameLst>
                                          <p:attrName>ppt_y</p:attrName>
                                        </p:attrNameLst>
                                      </p:cBhvr>
                                      <p:tavLst>
                                        <p:tav tm="0">
                                          <p:val>
                                            <p:strVal val="#ppt_y"/>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4106"/>
                                        </p:tgtEl>
                                        <p:attrNameLst>
                                          <p:attrName>style.visibility</p:attrName>
                                        </p:attrNameLst>
                                      </p:cBhvr>
                                      <p:to>
                                        <p:strVal val="visible"/>
                                      </p:to>
                                    </p:set>
                                    <p:anim calcmode="lin" valueType="num">
                                      <p:cBhvr additive="base">
                                        <p:cTn id="39" dur="2000" fill="hold"/>
                                        <p:tgtEl>
                                          <p:spTgt spid="4106"/>
                                        </p:tgtEl>
                                        <p:attrNameLst>
                                          <p:attrName>ppt_x</p:attrName>
                                        </p:attrNameLst>
                                      </p:cBhvr>
                                      <p:tavLst>
                                        <p:tav tm="0">
                                          <p:val>
                                            <p:strVal val="0-#ppt_w/2"/>
                                          </p:val>
                                        </p:tav>
                                        <p:tav tm="100000">
                                          <p:val>
                                            <p:strVal val="#ppt_x"/>
                                          </p:val>
                                        </p:tav>
                                      </p:tavLst>
                                    </p:anim>
                                    <p:anim calcmode="lin" valueType="num">
                                      <p:cBhvr additive="base">
                                        <p:cTn id="40" dur="2000" fill="hold"/>
                                        <p:tgtEl>
                                          <p:spTgt spid="4106"/>
                                        </p:tgtEl>
                                        <p:attrNameLst>
                                          <p:attrName>ppt_y</p:attrName>
                                        </p:attrNameLst>
                                      </p:cBhvr>
                                      <p:tavLst>
                                        <p:tav tm="0">
                                          <p:val>
                                            <p:strVal val="1+#ppt_h/2"/>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4105"/>
                                        </p:tgtEl>
                                        <p:attrNameLst>
                                          <p:attrName>style.visibility</p:attrName>
                                        </p:attrNameLst>
                                      </p:cBhvr>
                                      <p:to>
                                        <p:strVal val="visible"/>
                                      </p:to>
                                    </p:set>
                                    <p:anim calcmode="lin" valueType="num">
                                      <p:cBhvr additive="base">
                                        <p:cTn id="43" dur="2000" fill="hold"/>
                                        <p:tgtEl>
                                          <p:spTgt spid="4105"/>
                                        </p:tgtEl>
                                        <p:attrNameLst>
                                          <p:attrName>ppt_x</p:attrName>
                                        </p:attrNameLst>
                                      </p:cBhvr>
                                      <p:tavLst>
                                        <p:tav tm="0">
                                          <p:val>
                                            <p:strVal val="1+#ppt_w/2"/>
                                          </p:val>
                                        </p:tav>
                                        <p:tav tm="100000">
                                          <p:val>
                                            <p:strVal val="#ppt_x"/>
                                          </p:val>
                                        </p:tav>
                                      </p:tavLst>
                                    </p:anim>
                                    <p:anim calcmode="lin" valueType="num">
                                      <p:cBhvr additive="base">
                                        <p:cTn id="44" dur="2000" fill="hold"/>
                                        <p:tgtEl>
                                          <p:spTgt spid="4105"/>
                                        </p:tgtEl>
                                        <p:attrNameLst>
                                          <p:attrName>ppt_y</p:attrName>
                                        </p:attrNameLst>
                                      </p:cBhvr>
                                      <p:tavLst>
                                        <p:tav tm="0">
                                          <p:val>
                                            <p:strVal val="#ppt_y"/>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104"/>
                                        </p:tgtEl>
                                        <p:attrNameLst>
                                          <p:attrName>style.visibility</p:attrName>
                                        </p:attrNameLst>
                                      </p:cBhvr>
                                      <p:to>
                                        <p:strVal val="visible"/>
                                      </p:to>
                                    </p:set>
                                    <p:anim calcmode="lin" valueType="num">
                                      <p:cBhvr additive="base">
                                        <p:cTn id="47" dur="2000" fill="hold"/>
                                        <p:tgtEl>
                                          <p:spTgt spid="4104"/>
                                        </p:tgtEl>
                                        <p:attrNameLst>
                                          <p:attrName>ppt_x</p:attrName>
                                        </p:attrNameLst>
                                      </p:cBhvr>
                                      <p:tavLst>
                                        <p:tav tm="0">
                                          <p:val>
                                            <p:strVal val="#ppt_x"/>
                                          </p:val>
                                        </p:tav>
                                        <p:tav tm="100000">
                                          <p:val>
                                            <p:strVal val="#ppt_x"/>
                                          </p:val>
                                        </p:tav>
                                      </p:tavLst>
                                    </p:anim>
                                    <p:anim calcmode="lin" valueType="num">
                                      <p:cBhvr additive="base">
                                        <p:cTn id="48" dur="2000" fill="hold"/>
                                        <p:tgtEl>
                                          <p:spTgt spid="4104"/>
                                        </p:tgtEl>
                                        <p:attrNameLst>
                                          <p:attrName>ppt_y</p:attrName>
                                        </p:attrNameLst>
                                      </p:cBhvr>
                                      <p:tavLst>
                                        <p:tav tm="0">
                                          <p:val>
                                            <p:strVal val="1+#ppt_h/2"/>
                                          </p:val>
                                        </p:tav>
                                        <p:tav tm="100000">
                                          <p:val>
                                            <p:strVal val="#ppt_y"/>
                                          </p:val>
                                        </p:tav>
                                      </p:tavLst>
                                    </p:anim>
                                  </p:childTnLst>
                                </p:cTn>
                              </p:par>
                            </p:childTnLst>
                          </p:cTn>
                        </p:par>
                        <p:par>
                          <p:cTn id="49" fill="hold">
                            <p:stCondLst>
                              <p:cond delay="2000"/>
                            </p:stCondLst>
                            <p:childTnLst>
                              <p:par>
                                <p:cTn id="50" presetID="10" presetClass="entr" presetSubtype="0" fill="hold" grpId="0" nodeType="afterEffect">
                                  <p:stCondLst>
                                    <p:cond delay="0"/>
                                  </p:stCondLst>
                                  <p:childTnLst>
                                    <p:set>
                                      <p:cBhvr>
                                        <p:cTn id="51" dur="1" fill="hold">
                                          <p:stCondLst>
                                            <p:cond delay="0"/>
                                          </p:stCondLst>
                                        </p:cTn>
                                        <p:tgtEl>
                                          <p:spTgt spid="4098">
                                            <p:txEl>
                                              <p:charRg st="0" end="19"/>
                                            </p:txEl>
                                          </p:spTgt>
                                        </p:tgtEl>
                                        <p:attrNameLst>
                                          <p:attrName>style.visibility</p:attrName>
                                        </p:attrNameLst>
                                      </p:cBhvr>
                                      <p:to>
                                        <p:strVal val="visible"/>
                                      </p:to>
                                    </p:set>
                                    <p:animEffect transition="in" filter="fade">
                                      <p:cBhvr>
                                        <p:cTn id="52" dur="500"/>
                                        <p:tgtEl>
                                          <p:spTgt spid="4098">
                                            <p:txEl>
                                              <p:charRg st="0" end="19"/>
                                            </p:txEl>
                                          </p:spTgt>
                                        </p:tgtEl>
                                      </p:cBhvr>
                                    </p:animEffect>
                                  </p:childTnLst>
                                </p:cTn>
                              </p:par>
                            </p:childTnLst>
                          </p:cTn>
                        </p:par>
                        <p:par>
                          <p:cTn id="53" fill="hold">
                            <p:stCondLst>
                              <p:cond delay="2500"/>
                            </p:stCondLst>
                            <p:childTnLst>
                              <p:par>
                                <p:cTn id="54" presetID="6" presetClass="entr" presetSubtype="16" fill="hold" nodeType="afterEffect">
                                  <p:stCondLst>
                                    <p:cond delay="0"/>
                                  </p:stCondLst>
                                  <p:childTnLst>
                                    <p:set>
                                      <p:cBhvr>
                                        <p:cTn id="55" dur="1" fill="hold">
                                          <p:stCondLst>
                                            <p:cond delay="0"/>
                                          </p:stCondLst>
                                        </p:cTn>
                                        <p:tgtEl>
                                          <p:spTgt spid="4111"/>
                                        </p:tgtEl>
                                        <p:attrNameLst>
                                          <p:attrName>style.visibility</p:attrName>
                                        </p:attrNameLst>
                                      </p:cBhvr>
                                      <p:to>
                                        <p:strVal val="visible"/>
                                      </p:to>
                                    </p:set>
                                    <p:animEffect transition="in" filter="circle(in)">
                                      <p:cBhvr>
                                        <p:cTn id="56" dur="3000"/>
                                        <p:tgtEl>
                                          <p:spTgt spid="4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custDataLst>
              <p:tags r:id="rId1"/>
            </p:custDataLst>
          </p:nvPr>
        </p:nvGraphicFramePr>
        <p:xfrm>
          <a:off x="899795" y="2320290"/>
          <a:ext cx="7929245" cy="4015740"/>
        </p:xfrm>
        <a:graphic>
          <a:graphicData uri="http://schemas.openxmlformats.org/drawingml/2006/table">
            <a:tbl>
              <a:tblPr firstRow="1" bandRow="1">
                <a:tableStyleId>{7DF18680-E054-41AD-8BC1-D1AEF772440D}</a:tableStyleId>
              </a:tblPr>
              <a:tblGrid>
                <a:gridCol w="1551305"/>
                <a:gridCol w="6377940"/>
              </a:tblGrid>
              <a:tr h="748030">
                <a:tc>
                  <a:txBody>
                    <a:bodyPr/>
                    <a:p>
                      <a:pPr marL="0" indent="0" algn="ctr">
                        <a:lnSpc>
                          <a:spcPct val="150000"/>
                        </a:lnSpc>
                        <a:buNone/>
                      </a:pPr>
                      <a:r>
                        <a:rPr lang="zh-CN" altLang="en-US" sz="1350" u="none">
                          <a:latin typeface="微软雅黑" panose="020B0503020204020204" charset="-122"/>
                          <a:ea typeface="微软雅黑" panose="020B0503020204020204" charset="-122"/>
                        </a:rPr>
                        <a:t>作业活动</a:t>
                      </a:r>
                      <a:endParaRPr lang="zh-CN" altLang="en-US" sz="1350" u="none">
                        <a:latin typeface="微软雅黑" panose="020B0503020204020204" charset="-122"/>
                        <a:ea typeface="微软雅黑" panose="020B0503020204020204" charset="-122"/>
                      </a:endParaRPr>
                    </a:p>
                  </a:txBody>
                  <a:tcPr marL="0" marR="0" marT="0" marB="0" vert="horz" anchor="t"/>
                </a:tc>
                <a:tc>
                  <a:txBody>
                    <a:bodyPr/>
                    <a:p>
                      <a:pPr marL="0" indent="0" algn="ctr">
                        <a:lnSpc>
                          <a:spcPct val="150000"/>
                        </a:lnSpc>
                        <a:buNone/>
                      </a:pPr>
                      <a:r>
                        <a:rPr lang="zh-CN" altLang="en-US" sz="1350" u="none">
                          <a:latin typeface="微软雅黑" panose="020B0503020204020204" charset="-122"/>
                          <a:ea typeface="微软雅黑" panose="020B0503020204020204" charset="-122"/>
                        </a:rPr>
                        <a:t>详细内容</a:t>
                      </a:r>
                      <a:endParaRPr lang="zh-CN" altLang="en-US" sz="1350" u="none">
                        <a:latin typeface="微软雅黑" panose="020B0503020204020204" charset="-122"/>
                        <a:ea typeface="微软雅黑" panose="020B0503020204020204" charset="-122"/>
                      </a:endParaRPr>
                    </a:p>
                  </a:txBody>
                  <a:tcPr marL="0" marR="0" marT="0" marB="0" vert="horz" anchor="t"/>
                </a:tc>
              </a:tr>
              <a:tr h="534035">
                <a:tc>
                  <a:txBody>
                    <a:bodyPr/>
                    <a:p>
                      <a:pPr marL="0" indent="0" algn="ctr">
                        <a:lnSpc>
                          <a:spcPct val="150000"/>
                        </a:lnSpc>
                        <a:buNone/>
                      </a:pPr>
                      <a:r>
                        <a:rPr lang="zh-CN" altLang="en-US" sz="1350" u="none">
                          <a:latin typeface="微软雅黑" panose="020B0503020204020204" charset="-122"/>
                          <a:ea typeface="微软雅黑" panose="020B0503020204020204" charset="-122"/>
                        </a:rPr>
                        <a:t>装卸</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latin typeface="微软雅黑" panose="020B0503020204020204" charset="-122"/>
                          <a:ea typeface="微软雅黑" panose="020B0503020204020204" charset="-122"/>
                        </a:rPr>
                        <a:t>将货物装上运输工具或从运输工具上卸下</a:t>
                      </a:r>
                      <a:endParaRPr lang="zh-CN" altLang="en-US" sz="1350" u="none">
                        <a:latin typeface="微软雅黑" panose="020B0503020204020204" charset="-122"/>
                        <a:ea typeface="微软雅黑" panose="020B0503020204020204" charset="-122"/>
                      </a:endParaRPr>
                    </a:p>
                  </a:txBody>
                  <a:tcPr marL="0" marR="0" marT="0" marB="0" vert="horz" anchor="t"/>
                </a:tc>
              </a:tr>
              <a:tr h="535305">
                <a:tc>
                  <a:txBody>
                    <a:bodyPr/>
                    <a:p>
                      <a:pPr marL="0" indent="0" algn="ctr">
                        <a:lnSpc>
                          <a:spcPct val="150000"/>
                        </a:lnSpc>
                        <a:buNone/>
                      </a:pPr>
                      <a:r>
                        <a:rPr lang="zh-CN" altLang="en-US" sz="1350" u="none">
                          <a:latin typeface="微软雅黑" panose="020B0503020204020204" charset="-122"/>
                          <a:ea typeface="微软雅黑" panose="020B0503020204020204" charset="-122"/>
                        </a:rPr>
                        <a:t>移动</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latin typeface="微软雅黑" panose="020B0503020204020204" charset="-122"/>
                          <a:ea typeface="微软雅黑" panose="020B0503020204020204" charset="-122"/>
                        </a:rPr>
                        <a:t>改变货物放置的空间位置</a:t>
                      </a:r>
                      <a:endParaRPr lang="zh-CN" altLang="en-US" sz="1350" u="none">
                        <a:latin typeface="微软雅黑" panose="020B0503020204020204" charset="-122"/>
                        <a:ea typeface="微软雅黑" panose="020B0503020204020204" charset="-122"/>
                      </a:endParaRPr>
                    </a:p>
                  </a:txBody>
                  <a:tcPr marL="0" marR="0" marT="0" marB="0" vert="horz" anchor="t"/>
                </a:tc>
              </a:tr>
              <a:tr h="535305">
                <a:tc>
                  <a:txBody>
                    <a:bodyPr/>
                    <a:p>
                      <a:pPr marL="0" indent="0" algn="ctr">
                        <a:lnSpc>
                          <a:spcPct val="150000"/>
                        </a:lnSpc>
                        <a:buNone/>
                      </a:pPr>
                      <a:r>
                        <a:rPr lang="zh-CN" altLang="en-US" sz="1350" u="none">
                          <a:latin typeface="微软雅黑" panose="020B0503020204020204" charset="-122"/>
                          <a:ea typeface="微软雅黑" panose="020B0503020204020204" charset="-122"/>
                        </a:rPr>
                        <a:t>分类</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latin typeface="微软雅黑" panose="020B0503020204020204" charset="-122"/>
                          <a:ea typeface="微软雅黑" panose="020B0503020204020204" charset="-122"/>
                        </a:rPr>
                        <a:t>将货物按其品种、发货方向、顾客需求等分别处置</a:t>
                      </a:r>
                      <a:endParaRPr lang="zh-CN" altLang="en-US" sz="1350" u="none">
                        <a:latin typeface="微软雅黑" panose="020B0503020204020204" charset="-122"/>
                        <a:ea typeface="微软雅黑" panose="020B0503020204020204" charset="-122"/>
                      </a:endParaRPr>
                    </a:p>
                  </a:txBody>
                  <a:tcPr marL="0" marR="0" marT="0" marB="0" vert="horz" anchor="t"/>
                </a:tc>
              </a:tr>
              <a:tr h="534670">
                <a:tc>
                  <a:txBody>
                    <a:bodyPr/>
                    <a:p>
                      <a:pPr marL="0" indent="0" algn="ctr">
                        <a:lnSpc>
                          <a:spcPct val="150000"/>
                        </a:lnSpc>
                        <a:buNone/>
                      </a:pPr>
                      <a:r>
                        <a:rPr lang="zh-CN" altLang="en-US" sz="1350" u="none">
                          <a:latin typeface="微软雅黑" panose="020B0503020204020204" charset="-122"/>
                          <a:ea typeface="微软雅黑" panose="020B0503020204020204" charset="-122"/>
                        </a:rPr>
                        <a:t>堆码</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latin typeface="微软雅黑" panose="020B0503020204020204" charset="-122"/>
                          <a:ea typeface="微软雅黑" panose="020B0503020204020204" charset="-122"/>
                        </a:rPr>
                        <a:t>对货物进行码放、堆垛等相关作业</a:t>
                      </a:r>
                      <a:endParaRPr lang="zh-CN" altLang="en-US" sz="1350" u="none">
                        <a:latin typeface="微软雅黑" panose="020B0503020204020204" charset="-122"/>
                        <a:ea typeface="微软雅黑" panose="020B0503020204020204" charset="-122"/>
                      </a:endParaRPr>
                    </a:p>
                  </a:txBody>
                  <a:tcPr marL="0" marR="0" marT="0" marB="0" vert="horz" anchor="t"/>
                </a:tc>
              </a:tr>
              <a:tr h="535305">
                <a:tc>
                  <a:txBody>
                    <a:bodyPr/>
                    <a:p>
                      <a:pPr marL="0" indent="0" algn="ctr">
                        <a:lnSpc>
                          <a:spcPct val="150000"/>
                        </a:lnSpc>
                        <a:buNone/>
                      </a:pPr>
                      <a:r>
                        <a:rPr lang="zh-CN" altLang="en-US" sz="1350" u="none">
                          <a:latin typeface="微软雅黑" panose="020B0503020204020204" charset="-122"/>
                          <a:ea typeface="微软雅黑" panose="020B0503020204020204" charset="-122"/>
                        </a:rPr>
                        <a:t>理货</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latin typeface="微软雅黑" panose="020B0503020204020204" charset="-122"/>
                          <a:ea typeface="微软雅黑" panose="020B0503020204020204" charset="-122"/>
                        </a:rPr>
                        <a:t>备好货物，准备下一步骤</a:t>
                      </a:r>
                      <a:endParaRPr lang="zh-CN" altLang="en-US" sz="1350" u="none">
                        <a:latin typeface="微软雅黑" panose="020B0503020204020204" charset="-122"/>
                        <a:ea typeface="微软雅黑" panose="020B0503020204020204" charset="-122"/>
                      </a:endParaRPr>
                    </a:p>
                  </a:txBody>
                  <a:tcPr marL="0" marR="0" marT="0" marB="0" vert="horz" anchor="t"/>
                </a:tc>
              </a:tr>
              <a:tr h="593090">
                <a:tc>
                  <a:txBody>
                    <a:bodyPr/>
                    <a:p>
                      <a:pPr marL="0" indent="0" algn="ctr">
                        <a:lnSpc>
                          <a:spcPct val="150000"/>
                        </a:lnSpc>
                        <a:buNone/>
                      </a:pPr>
                      <a:r>
                        <a:rPr lang="zh-CN" altLang="en-US" sz="1350" u="none">
                          <a:latin typeface="微软雅黑" panose="020B0503020204020204" charset="-122"/>
                          <a:ea typeface="微软雅黑" panose="020B0503020204020204" charset="-122"/>
                        </a:rPr>
                        <a:t>取出</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latin typeface="微软雅黑" panose="020B0503020204020204" charset="-122"/>
                          <a:ea typeface="微软雅黑" panose="020B0503020204020204" charset="-122"/>
                        </a:rPr>
                        <a:t>从保管场所中取走</a:t>
                      </a:r>
                      <a:endParaRPr lang="zh-CN" altLang="en-US" sz="1350" u="none">
                        <a:latin typeface="微软雅黑" panose="020B0503020204020204" charset="-122"/>
                        <a:ea typeface="微软雅黑" panose="020B0503020204020204" charset="-122"/>
                      </a:endParaRPr>
                    </a:p>
                  </a:txBody>
                  <a:tcPr marL="0" marR="0" marT="0" marB="0" vert="horz" anchor="t"/>
                </a:tc>
              </a:tr>
            </a:tbl>
          </a:graphicData>
        </a:graphic>
      </p:graphicFrame>
      <p:sp>
        <p:nvSpPr>
          <p:cNvPr id="7171" name="矩形 2"/>
          <p:cNvSpPr>
            <a:spLocks noGrp="1"/>
          </p:cNvSpPr>
          <p:nvPr>
            <p:ph type="title" idx="4294967295"/>
          </p:nvPr>
        </p:nvSpPr>
        <p:spPr/>
        <p:txBody>
          <a:bodyPr vert="horz" wrap="square" lIns="91440" tIns="45720" rIns="91440" bIns="45720" anchor="ctr" anchorCtr="0"/>
          <a:p>
            <a:pPr eaLnBrk="1" hangingPunct="1"/>
            <a:r>
              <a:rPr lang="zh-CN" altLang="en-US" dirty="0">
                <a:ea typeface="宋体" panose="02010600030101010101" pitchFamily="2" charset="-122"/>
              </a:rPr>
              <a:t>一、装卸搬运的概念</a:t>
            </a:r>
            <a:endParaRPr lang="zh-CN" altLang="en-US" dirty="0">
              <a:ea typeface="宋体" panose="02010600030101010101" pitchFamily="2" charset="-122"/>
            </a:endParaRPr>
          </a:p>
        </p:txBody>
      </p:sp>
      <p:sp>
        <p:nvSpPr>
          <p:cNvPr id="3" name="文本框 2"/>
          <p:cNvSpPr txBox="1"/>
          <p:nvPr/>
        </p:nvSpPr>
        <p:spPr>
          <a:xfrm>
            <a:off x="755650" y="1340485"/>
            <a:ext cx="5908675" cy="583565"/>
          </a:xfrm>
          <a:prstGeom prst="rect">
            <a:avLst/>
          </a:prstGeom>
          <a:noFill/>
        </p:spPr>
        <p:txBody>
          <a:bodyPr wrap="square" rtlCol="0" anchor="t">
            <a:spAutoFit/>
          </a:bodyPr>
          <a:p>
            <a:pPr eaLnBrk="1" hangingPunct="1"/>
            <a:r>
              <a:rPr lang="en-US" altLang="en-US" sz="3200" kern="0" dirty="0">
                <a:latin typeface="+mn-lt"/>
                <a:sym typeface="+mn-ea"/>
              </a:rPr>
              <a:t>1.2  装卸搬运活动的构成</a:t>
            </a:r>
            <a:endParaRPr lang="en-US" altLang="en-US" sz="3200" kern="0" dirty="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灯片编号占位符 5"/>
          <p:cNvSpPr txBox="1">
            <a:spLocks noGrp="1"/>
          </p:cNvSpPr>
          <p:nvPr/>
        </p:nvSpPr>
        <p:spPr>
          <a:xfrm>
            <a:off x="6553200" y="6245225"/>
            <a:ext cx="2133600" cy="476250"/>
          </a:xfrm>
          <a:prstGeom prst="rect">
            <a:avLst/>
          </a:prstGeom>
          <a:no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r" eaLnBrk="1" hangingPunct="1">
              <a:spcBef>
                <a:spcPct val="0"/>
              </a:spcBef>
              <a:buNone/>
            </a:pPr>
            <a:fld id="{9A0DB2DC-4C9A-4742-B13C-FB6460FD3503}" type="slidenum">
              <a:rPr lang="en-US" altLang="en-US" sz="1400" dirty="0">
                <a:ea typeface="宋体" panose="02010600030101010101" pitchFamily="2" charset="-122"/>
              </a:rPr>
            </a:fld>
            <a:endParaRPr lang="en-US" altLang="en-US" sz="1400" dirty="0">
              <a:ea typeface="宋体" panose="02010600030101010101" pitchFamily="2" charset="-122"/>
            </a:endParaRPr>
          </a:p>
        </p:txBody>
      </p:sp>
      <p:sp>
        <p:nvSpPr>
          <p:cNvPr id="10243" name="矩形 2"/>
          <p:cNvSpPr>
            <a:spLocks noGrp="1"/>
          </p:cNvSpPr>
          <p:nvPr>
            <p:ph type="title" idx="4294967295"/>
          </p:nvPr>
        </p:nvSpPr>
        <p:spPr>
          <a:ln/>
        </p:spPr>
        <p:txBody>
          <a:bodyPr vert="horz" wrap="square" lIns="91440" tIns="45720" rIns="91440" bIns="45720" anchor="ctr" anchorCtr="0"/>
          <a:p>
            <a:pPr eaLnBrk="1" hangingPunct="1"/>
            <a:r>
              <a:rPr lang="zh-CN" altLang="en-US" dirty="0">
                <a:ea typeface="宋体" panose="02010600030101010101" pitchFamily="2" charset="-122"/>
              </a:rPr>
              <a:t>一、装卸搬运的概念</a:t>
            </a:r>
            <a:endParaRPr lang="zh-CN" altLang="en-US" dirty="0">
              <a:ea typeface="宋体" panose="02010600030101010101" pitchFamily="2" charset="-122"/>
            </a:endParaRPr>
          </a:p>
        </p:txBody>
      </p:sp>
      <p:sp>
        <p:nvSpPr>
          <p:cNvPr id="10244" name="矩形 3"/>
          <p:cNvSpPr>
            <a:spLocks noGrp="1"/>
          </p:cNvSpPr>
          <p:nvPr>
            <p:ph type="body" idx="4294967295"/>
          </p:nvPr>
        </p:nvSpPr>
        <p:spPr>
          <a:ln/>
        </p:spPr>
        <p:txBody>
          <a:bodyPr vert="horz" wrap="square" lIns="91440" tIns="45720" rIns="91440" bIns="45720" anchor="t" anchorCtr="0"/>
          <a:p>
            <a:pPr eaLnBrk="1" hangingPunct="1">
              <a:lnSpc>
                <a:spcPct val="90000"/>
              </a:lnSpc>
            </a:pPr>
            <a:r>
              <a:rPr lang="en-US" altLang="en-US" sz="2800" dirty="0">
                <a:ea typeface="宋体" panose="02010600030101010101" pitchFamily="2" charset="-122"/>
              </a:rPr>
              <a:t>1.3  装卸搬运的意义 </a:t>
            </a:r>
            <a:endParaRPr lang="en-US" altLang="en-US" sz="2800" dirty="0">
              <a:ea typeface="宋体" panose="02010600030101010101" pitchFamily="2" charset="-122"/>
            </a:endParaRPr>
          </a:p>
          <a:p>
            <a:pPr eaLnBrk="1" hangingPunct="1">
              <a:lnSpc>
                <a:spcPct val="90000"/>
              </a:lnSpc>
            </a:pPr>
            <a:r>
              <a:rPr lang="en-US" altLang="en-US" sz="2800" dirty="0">
                <a:ea typeface="宋体" panose="02010600030101010101" pitchFamily="2" charset="-122"/>
              </a:rPr>
              <a:t>       在物流过程中，装卸活动是不断出现和反复进行的，它出现的</a:t>
            </a:r>
            <a:r>
              <a:rPr lang="en-US" altLang="en-US" sz="2800" dirty="0">
                <a:solidFill>
                  <a:srgbClr val="FF0000"/>
                </a:solidFill>
                <a:ea typeface="宋体" panose="02010600030101010101" pitchFamily="2" charset="-122"/>
              </a:rPr>
              <a:t>频率高于</a:t>
            </a:r>
            <a:r>
              <a:rPr lang="en-US" altLang="en-US" sz="2800" dirty="0">
                <a:ea typeface="宋体" panose="02010600030101010101" pitchFamily="2" charset="-122"/>
              </a:rPr>
              <a:t>其它各项物流活动。我国对生产物流的统计，机械工厂每生产1吨成品，需进行252吨次的装卸搬运。</a:t>
            </a:r>
            <a:endParaRPr lang="en-US" altLang="en-US" sz="2800" dirty="0">
              <a:ea typeface="宋体" panose="02010600030101010101" pitchFamily="2" charset="-122"/>
            </a:endParaRPr>
          </a:p>
          <a:p>
            <a:pPr eaLnBrk="1" hangingPunct="1">
              <a:lnSpc>
                <a:spcPct val="90000"/>
              </a:lnSpc>
            </a:pPr>
            <a:r>
              <a:rPr lang="en-US" altLang="en-US" sz="2800" dirty="0">
                <a:ea typeface="宋体" panose="02010600030101010101" pitchFamily="2" charset="-122"/>
              </a:rPr>
              <a:t>       装卸费用在物流成本中所占的比重也较高。以我国为例，铁路运输的始发和到达的装卸作业费大致占运费的20%左右，船运占40%左右。</a:t>
            </a:r>
            <a:endParaRPr lang="en-US" altLang="en-US" sz="2800" dirty="0">
              <a:ea typeface="宋体" panose="02010600030101010101" pitchFamily="2" charset="-122"/>
            </a:endParaRPr>
          </a:p>
          <a:p>
            <a:pPr eaLnBrk="1" hangingPunct="1">
              <a:lnSpc>
                <a:spcPct val="90000"/>
              </a:lnSpc>
            </a:pPr>
            <a:r>
              <a:rPr lang="en-US" altLang="en-US" sz="2800" dirty="0">
                <a:ea typeface="宋体" panose="02010600030101010101" pitchFamily="2" charset="-122"/>
              </a:rPr>
              <a:t>       由此可见，装卸活动是</a:t>
            </a:r>
            <a:r>
              <a:rPr lang="en-US" altLang="en-US" sz="2800" dirty="0">
                <a:solidFill>
                  <a:srgbClr val="FF0000"/>
                </a:solidFill>
                <a:ea typeface="宋体" panose="02010600030101010101" pitchFamily="2" charset="-122"/>
              </a:rPr>
              <a:t>影响物流效率</a:t>
            </a:r>
            <a:r>
              <a:rPr lang="en-US" altLang="en-US" sz="2800" dirty="0">
                <a:ea typeface="宋体" panose="02010600030101010101" pitchFamily="2" charset="-122"/>
              </a:rPr>
              <a:t>、决定物流技术经济效果的重要环节。 </a:t>
            </a:r>
            <a:endParaRPr lang="en-US" altLang="en-US" sz="2800" dirty="0">
              <a:ea typeface="宋体" panose="02010600030101010101" pitchFamily="2" charset="-122"/>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txBox="1">
            <a:spLocks noGrp="1"/>
          </p:cNvSpPr>
          <p:nvPr/>
        </p:nvSpPr>
        <p:spPr>
          <a:xfrm>
            <a:off x="6553200" y="6245225"/>
            <a:ext cx="2133600" cy="476250"/>
          </a:xfrm>
          <a:prstGeom prst="rect">
            <a:avLst/>
          </a:prstGeom>
          <a:no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r" eaLnBrk="1" hangingPunct="1">
              <a:spcBef>
                <a:spcPct val="0"/>
              </a:spcBef>
              <a:buNone/>
            </a:pPr>
            <a:fld id="{9A0DB2DC-4C9A-4742-B13C-FB6460FD3503}" type="slidenum">
              <a:rPr lang="en-US" altLang="en-US" sz="1400" dirty="0">
                <a:ea typeface="宋体" panose="02010600030101010101" pitchFamily="2" charset="-122"/>
              </a:rPr>
            </a:fld>
            <a:endParaRPr lang="en-US" altLang="en-US" sz="1400" dirty="0">
              <a:ea typeface="宋体" panose="02010600030101010101" pitchFamily="2" charset="-122"/>
            </a:endParaRPr>
          </a:p>
        </p:txBody>
      </p:sp>
      <p:sp>
        <p:nvSpPr>
          <p:cNvPr id="11267" name="矩形 2"/>
          <p:cNvSpPr>
            <a:spLocks noGrp="1"/>
          </p:cNvSpPr>
          <p:nvPr>
            <p:ph type="title" idx="4294967295"/>
          </p:nvPr>
        </p:nvSpPr>
        <p:spPr>
          <a:ln/>
        </p:spPr>
        <p:txBody>
          <a:bodyPr vert="horz" wrap="square" lIns="91440" tIns="45720" rIns="91440" bIns="45720" anchor="ctr" anchorCtr="0"/>
          <a:p>
            <a:pPr eaLnBrk="1" hangingPunct="1"/>
            <a:r>
              <a:rPr lang="zh-CN" altLang="en-US" dirty="0">
                <a:ea typeface="宋体" panose="02010600030101010101" pitchFamily="2" charset="-122"/>
              </a:rPr>
              <a:t>一、装卸搬运的概念</a:t>
            </a:r>
            <a:endParaRPr lang="zh-CN" altLang="en-US" dirty="0">
              <a:ea typeface="宋体" panose="02010600030101010101" pitchFamily="2" charset="-122"/>
            </a:endParaRPr>
          </a:p>
        </p:txBody>
      </p:sp>
      <p:sp>
        <p:nvSpPr>
          <p:cNvPr id="11268" name="矩形 3"/>
          <p:cNvSpPr>
            <a:spLocks noGrp="1"/>
          </p:cNvSpPr>
          <p:nvPr>
            <p:ph type="body" idx="4294967295"/>
          </p:nvPr>
        </p:nvSpPr>
        <p:spPr>
          <a:ln/>
        </p:spPr>
        <p:txBody>
          <a:bodyPr vert="horz" wrap="square" lIns="91440" tIns="45720" rIns="91440" bIns="45720" anchor="t" anchorCtr="0"/>
          <a:p>
            <a:pPr eaLnBrk="1" hangingPunct="1">
              <a:lnSpc>
                <a:spcPct val="90000"/>
              </a:lnSpc>
            </a:pPr>
            <a:r>
              <a:rPr lang="en-US" altLang="en-US" dirty="0">
                <a:ea typeface="宋体" panose="02010600030101010101" pitchFamily="2" charset="-122"/>
              </a:rPr>
              <a:t>1.4  装卸搬运的作用 </a:t>
            </a:r>
            <a:endParaRPr lang="en-US" altLang="en-US" dirty="0">
              <a:ea typeface="宋体" panose="02010600030101010101" pitchFamily="2" charset="-122"/>
            </a:endParaRPr>
          </a:p>
          <a:p>
            <a:pPr eaLnBrk="1" hangingPunct="1">
              <a:lnSpc>
                <a:spcPct val="90000"/>
              </a:lnSpc>
            </a:pPr>
            <a:r>
              <a:rPr lang="en-US" altLang="en-US" dirty="0">
                <a:ea typeface="宋体" panose="02010600030101010101" pitchFamily="2" charset="-122"/>
              </a:rPr>
              <a:t>1．装卸搬运是物流各阶段之间相互转换的桥梁。</a:t>
            </a:r>
            <a:endParaRPr lang="en-US" altLang="en-US" dirty="0">
              <a:ea typeface="宋体" panose="02010600030101010101" pitchFamily="2" charset="-122"/>
            </a:endParaRPr>
          </a:p>
          <a:p>
            <a:pPr eaLnBrk="1" hangingPunct="1">
              <a:lnSpc>
                <a:spcPct val="90000"/>
              </a:lnSpc>
            </a:pPr>
            <a:r>
              <a:rPr lang="en-US" altLang="en-US" dirty="0">
                <a:ea typeface="宋体" panose="02010600030101010101" pitchFamily="2" charset="-122"/>
              </a:rPr>
              <a:t>2．装卸搬运（换装）连接各种不同的运输方式，使多式联运得以实现。</a:t>
            </a:r>
            <a:endParaRPr lang="en-US" altLang="en-US" dirty="0">
              <a:ea typeface="宋体" panose="02010600030101010101" pitchFamily="2" charset="-122"/>
            </a:endParaRPr>
          </a:p>
          <a:p>
            <a:pPr eaLnBrk="1" hangingPunct="1">
              <a:lnSpc>
                <a:spcPct val="90000"/>
              </a:lnSpc>
            </a:pPr>
            <a:r>
              <a:rPr lang="en-US" altLang="en-US" dirty="0">
                <a:ea typeface="宋体" panose="02010600030101010101" pitchFamily="2" charset="-122"/>
              </a:rPr>
              <a:t>3．在许多生产领域和流通领域中，装卸搬运已经成为生产过程的重要组成部分和保障系统。</a:t>
            </a:r>
            <a:endParaRPr lang="en-US" altLang="en-US" dirty="0">
              <a:ea typeface="宋体" panose="02010600030101010101" pitchFamily="2" charset="-122"/>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4835" y="2173605"/>
            <a:ext cx="8324215" cy="4094480"/>
            <a:chOff x="899" y="1941"/>
            <a:chExt cx="16686" cy="6364"/>
          </a:xfrm>
        </p:grpSpPr>
        <p:sp>
          <p:nvSpPr>
            <p:cNvPr id="20" name="Freeform 25"/>
            <p:cNvSpPr>
              <a:spLocks noEditPoints="1"/>
            </p:cNvSpPr>
            <p:nvPr/>
          </p:nvSpPr>
          <p:spPr bwMode="auto">
            <a:xfrm>
              <a:off x="899" y="3786"/>
              <a:ext cx="2536" cy="3906"/>
            </a:xfrm>
            <a:custGeom>
              <a:avLst/>
              <a:gdLst>
                <a:gd name="T0" fmla="*/ 136762 w 443"/>
                <a:gd name="T1" fmla="*/ 252777 h 605"/>
                <a:gd name="T2" fmla="*/ 115540 w 443"/>
                <a:gd name="T3" fmla="*/ 1560512 h 605"/>
                <a:gd name="T4" fmla="*/ 1044575 w 443"/>
                <a:gd name="T5" fmla="*/ 384324 h 605"/>
                <a:gd name="T6" fmla="*/ 966762 w 443"/>
                <a:gd name="T7" fmla="*/ 410118 h 605"/>
                <a:gd name="T8" fmla="*/ 120256 w 443"/>
                <a:gd name="T9" fmla="*/ 1470234 h 605"/>
                <a:gd name="T10" fmla="*/ 452728 w 443"/>
                <a:gd name="T11" fmla="*/ 165079 h 605"/>
                <a:gd name="T12" fmla="*/ 594205 w 443"/>
                <a:gd name="T13" fmla="*/ 165079 h 605"/>
                <a:gd name="T14" fmla="*/ 521109 w 443"/>
                <a:gd name="T15" fmla="*/ 247618 h 605"/>
                <a:gd name="T16" fmla="*/ 365483 w 443"/>
                <a:gd name="T17" fmla="*/ 170238 h 605"/>
                <a:gd name="T18" fmla="*/ 190995 w 443"/>
                <a:gd name="T19" fmla="*/ 394642 h 605"/>
                <a:gd name="T20" fmla="*/ 853581 w 443"/>
                <a:gd name="T21" fmla="*/ 394642 h 605"/>
                <a:gd name="T22" fmla="*/ 679092 w 443"/>
                <a:gd name="T23" fmla="*/ 170238 h 605"/>
                <a:gd name="T24" fmla="*/ 365483 w 443"/>
                <a:gd name="T25" fmla="*/ 170238 h 605"/>
                <a:gd name="T26" fmla="*/ 367841 w 443"/>
                <a:gd name="T27" fmla="*/ 1183925 h 605"/>
                <a:gd name="T28" fmla="*/ 252301 w 443"/>
                <a:gd name="T29" fmla="*/ 1220036 h 605"/>
                <a:gd name="T30" fmla="*/ 228722 w 443"/>
                <a:gd name="T31" fmla="*/ 1248409 h 605"/>
                <a:gd name="T32" fmla="*/ 367841 w 443"/>
                <a:gd name="T33" fmla="*/ 1261306 h 605"/>
                <a:gd name="T34" fmla="*/ 221648 w 443"/>
                <a:gd name="T35" fmla="*/ 1338687 h 605"/>
                <a:gd name="T36" fmla="*/ 405569 w 443"/>
                <a:gd name="T37" fmla="*/ 1240671 h 605"/>
                <a:gd name="T38" fmla="*/ 405569 w 443"/>
                <a:gd name="T39" fmla="*/ 1176187 h 605"/>
                <a:gd name="T40" fmla="*/ 183921 w 443"/>
                <a:gd name="T41" fmla="*/ 1189084 h 605"/>
                <a:gd name="T42" fmla="*/ 358410 w 443"/>
                <a:gd name="T43" fmla="*/ 1390274 h 605"/>
                <a:gd name="T44" fmla="*/ 358410 w 443"/>
                <a:gd name="T45" fmla="*/ 611308 h 605"/>
                <a:gd name="T46" fmla="*/ 252301 w 443"/>
                <a:gd name="T47" fmla="*/ 647419 h 605"/>
                <a:gd name="T48" fmla="*/ 290029 w 443"/>
                <a:gd name="T49" fmla="*/ 750593 h 605"/>
                <a:gd name="T50" fmla="*/ 221648 w 443"/>
                <a:gd name="T51" fmla="*/ 778966 h 605"/>
                <a:gd name="T52" fmla="*/ 358410 w 443"/>
                <a:gd name="T53" fmla="*/ 572618 h 605"/>
                <a:gd name="T54" fmla="*/ 183921 w 443"/>
                <a:gd name="T55" fmla="*/ 773808 h 605"/>
                <a:gd name="T56" fmla="*/ 403211 w 443"/>
                <a:gd name="T57" fmla="*/ 657736 h 605"/>
                <a:gd name="T58" fmla="*/ 400853 w 443"/>
                <a:gd name="T59" fmla="*/ 603570 h 605"/>
                <a:gd name="T60" fmla="*/ 367841 w 443"/>
                <a:gd name="T61" fmla="*/ 920831 h 605"/>
                <a:gd name="T62" fmla="*/ 228722 w 443"/>
                <a:gd name="T63" fmla="*/ 959521 h 605"/>
                <a:gd name="T64" fmla="*/ 367841 w 443"/>
                <a:gd name="T65" fmla="*/ 1062696 h 605"/>
                <a:gd name="T66" fmla="*/ 403211 w 443"/>
                <a:gd name="T67" fmla="*/ 889879 h 605"/>
                <a:gd name="T68" fmla="*/ 183921 w 443"/>
                <a:gd name="T69" fmla="*/ 900196 h 605"/>
                <a:gd name="T70" fmla="*/ 367841 w 443"/>
                <a:gd name="T71" fmla="*/ 1101386 h 605"/>
                <a:gd name="T72" fmla="*/ 483381 w 443"/>
                <a:gd name="T73" fmla="*/ 851188 h 605"/>
                <a:gd name="T74" fmla="*/ 547046 w 443"/>
                <a:gd name="T75" fmla="*/ 1323211 h 605"/>
                <a:gd name="T76" fmla="*/ 839433 w 443"/>
                <a:gd name="T77" fmla="*/ 1225195 h 605"/>
                <a:gd name="T78" fmla="*/ 535256 w 443"/>
                <a:gd name="T79" fmla="*/ 1310314 h 605"/>
                <a:gd name="T80" fmla="*/ 839433 w 443"/>
                <a:gd name="T81" fmla="*/ 928569 h 605"/>
                <a:gd name="T82" fmla="*/ 535256 w 443"/>
                <a:gd name="T83" fmla="*/ 750593 h 605"/>
                <a:gd name="T84" fmla="*/ 535256 w 443"/>
                <a:gd name="T85" fmla="*/ 64484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43"/>
                <a:gd name="T130" fmla="*/ 0 h 605"/>
                <a:gd name="T131" fmla="*/ 443 w 443"/>
                <a:gd name="T132" fmla="*/ 605 h 6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E74127"/>
            </a:solidFill>
            <a:ln w="9525">
              <a:noFill/>
              <a:round/>
            </a:ln>
          </p:spPr>
          <p:txBody>
            <a:bodyPr lIns="51428" tIns="25713" rIns="51428" bIns="25713"/>
            <a:p>
              <a:endParaRPr lang="zh-CN" altLang="en-US" sz="100"/>
            </a:p>
          </p:txBody>
        </p:sp>
        <p:grpSp>
          <p:nvGrpSpPr>
            <p:cNvPr id="7" name="组合 6"/>
            <p:cNvGrpSpPr/>
            <p:nvPr/>
          </p:nvGrpSpPr>
          <p:grpSpPr>
            <a:xfrm>
              <a:off x="5426" y="1941"/>
              <a:ext cx="12158" cy="6364"/>
              <a:chOff x="3951" y="2719"/>
              <a:chExt cx="13187" cy="6833"/>
            </a:xfrm>
          </p:grpSpPr>
          <p:grpSp>
            <p:nvGrpSpPr>
              <p:cNvPr id="12" name="组合 11"/>
              <p:cNvGrpSpPr/>
              <p:nvPr/>
            </p:nvGrpSpPr>
            <p:grpSpPr bwMode="auto">
              <a:xfrm>
                <a:off x="3951" y="2719"/>
                <a:ext cx="13187" cy="6833"/>
                <a:chOff x="5379" y="3189"/>
                <a:chExt cx="10789" cy="5408"/>
              </a:xfrm>
            </p:grpSpPr>
            <p:sp>
              <p:nvSpPr>
                <p:cNvPr id="13" name="矩形 8"/>
                <p:cNvSpPr/>
                <p:nvPr/>
              </p:nvSpPr>
              <p:spPr>
                <a:xfrm>
                  <a:off x="5379" y="4070"/>
                  <a:ext cx="10789" cy="4527"/>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91437" tIns="45718" rIns="91437" bIns="45718" anchor="ctr"/>
                <a:p>
                  <a:pPr algn="ctr">
                    <a:buFont typeface="Arial" panose="020B0604020202020204" pitchFamily="34" charset="0"/>
                    <a:buNone/>
                    <a:defRPr/>
                  </a:pPr>
                  <a:endParaRPr sz="3075">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14" name="矩形 9"/>
                <p:cNvSpPr>
                  <a:spLocks noChangeArrowheads="1"/>
                </p:cNvSpPr>
                <p:nvPr/>
              </p:nvSpPr>
              <p:spPr bwMode="auto">
                <a:xfrm>
                  <a:off x="6473" y="3189"/>
                  <a:ext cx="7476" cy="892"/>
                </a:xfrm>
                <a:prstGeom prst="rect">
                  <a:avLst/>
                </a:prstGeom>
                <a:solidFill>
                  <a:srgbClr val="1D4E74"/>
                </a:solidFill>
                <a:ln w="9525">
                  <a:noFill/>
                  <a:miter lim="800000"/>
                </a:ln>
              </p:spPr>
              <p:txBody>
                <a:bodyPr lIns="91437" tIns="45718" rIns="91437" bIns="45718" anchor="ctr"/>
                <a:p>
                  <a:pPr algn="ctr">
                    <a:buFont typeface="Arial" panose="020B0604020202020204" pitchFamily="34" charset="0"/>
                    <a:buNone/>
                  </a:pPr>
                  <a:r>
                    <a:rPr lang="zh-CN" altLang="en-US" sz="2100" b="1">
                      <a:solidFill>
                        <a:schemeClr val="bg1"/>
                      </a:solidFill>
                      <a:latin typeface="微软雅黑" panose="020B0503020204020204" charset="-122"/>
                      <a:ea typeface="微软雅黑" panose="020B0503020204020204" charset="-122"/>
                      <a:cs typeface="Hiragino Sans GB W3"/>
                      <a:sym typeface="+mn-ea"/>
                    </a:rPr>
                    <a:t>装卸搬运在现代物流中的作用</a:t>
                  </a:r>
                  <a:endParaRPr lang="zh-CN" altLang="en-US" sz="2100" b="1">
                    <a:solidFill>
                      <a:schemeClr val="bg1"/>
                    </a:solidFill>
                    <a:latin typeface="微软雅黑" panose="020B0503020204020204" charset="-122"/>
                    <a:ea typeface="微软雅黑" panose="020B0503020204020204" charset="-122"/>
                    <a:cs typeface="Hiragino Sans GB W3"/>
                    <a:sym typeface="+mn-ea"/>
                  </a:endParaRPr>
                </a:p>
              </p:txBody>
            </p:sp>
          </p:grpSp>
          <p:sp>
            <p:nvSpPr>
              <p:cNvPr id="15" name="矩形 4"/>
              <p:cNvSpPr>
                <a:spLocks noChangeArrowheads="1"/>
              </p:cNvSpPr>
              <p:nvPr/>
            </p:nvSpPr>
            <p:spPr bwMode="auto">
              <a:xfrm>
                <a:off x="4411" y="4384"/>
                <a:ext cx="12265" cy="4622"/>
              </a:xfrm>
              <a:prstGeom prst="rect">
                <a:avLst/>
              </a:prstGeom>
              <a:noFill/>
              <a:ln w="9525">
                <a:noFill/>
                <a:miter lim="800000"/>
              </a:ln>
            </p:spPr>
            <p:txBody>
              <a:bodyPr wrap="square" lIns="0" tIns="0" rIns="0" bIns="0">
                <a:spAutoFit/>
              </a:bodyPr>
              <a:p>
                <a:pPr indent="457200" algn="l" fontAlgn="auto">
                  <a:lnSpc>
                    <a:spcPct val="150000"/>
                  </a:lnSpc>
                </a:pPr>
                <a:r>
                  <a:rPr sz="2000">
                    <a:solidFill>
                      <a:srgbClr val="1B2F47"/>
                    </a:solidFill>
                    <a:latin typeface="微软雅黑" panose="020B0503020204020204" charset="-122"/>
                    <a:ea typeface="微软雅黑" panose="020B0503020204020204" charset="-122"/>
                    <a:sym typeface="+mn-ea"/>
                  </a:rPr>
                  <a:t>装卸搬运的基本功能是改变物品的存放状态和空间位置。无论是在生产领域还是在流通领域，装卸搬运都是影响物流速度和物流费用的重要因素，影响着物流过程的正常进行，决定着物流系统的整体功能和效益。装卸搬运在现代物流过程中的作用表现在以下几方面。</a:t>
                </a:r>
                <a:endParaRPr sz="2000">
                  <a:solidFill>
                    <a:srgbClr val="1B2F47"/>
                  </a:solidFill>
                  <a:latin typeface="微软雅黑" panose="020B0503020204020204" charset="-122"/>
                  <a:ea typeface="微软雅黑" panose="020B0503020204020204" charset="-122"/>
                  <a:sym typeface="+mn-ea"/>
                </a:endParaRPr>
              </a:p>
            </p:txBody>
          </p:sp>
        </p:grpSp>
      </p:grpSp>
      <p:sp>
        <p:nvSpPr>
          <p:cNvPr id="11267" name="矩形 2"/>
          <p:cNvSpPr>
            <a:spLocks noGrp="1"/>
          </p:cNvSpPr>
          <p:nvPr>
            <p:ph type="title" idx="4294967295"/>
          </p:nvPr>
        </p:nvSpPr>
        <p:spPr/>
        <p:txBody>
          <a:bodyPr vert="horz" wrap="square" lIns="91440" tIns="45720" rIns="91440" bIns="45720" anchor="ctr" anchorCtr="0"/>
          <a:p>
            <a:pPr eaLnBrk="1" hangingPunct="1"/>
            <a:r>
              <a:rPr lang="zh-CN" altLang="en-US" dirty="0">
                <a:ea typeface="宋体" panose="02010600030101010101" pitchFamily="2" charset="-122"/>
              </a:rPr>
              <a:t>一、装卸搬运的概念</a:t>
            </a:r>
            <a:endParaRPr lang="zh-CN" altLang="en-US" dirty="0">
              <a:ea typeface="宋体" panose="02010600030101010101" pitchFamily="2" charset="-122"/>
            </a:endParaRPr>
          </a:p>
        </p:txBody>
      </p:sp>
      <p:sp>
        <p:nvSpPr>
          <p:cNvPr id="3" name="文本框 2"/>
          <p:cNvSpPr txBox="1"/>
          <p:nvPr/>
        </p:nvSpPr>
        <p:spPr>
          <a:xfrm>
            <a:off x="918845" y="1196975"/>
            <a:ext cx="3719830" cy="583565"/>
          </a:xfrm>
          <a:prstGeom prst="rect">
            <a:avLst/>
          </a:prstGeom>
          <a:noFill/>
        </p:spPr>
        <p:txBody>
          <a:bodyPr wrap="none" rtlCol="0" anchor="t">
            <a:spAutoFit/>
          </a:bodyPr>
          <a:p>
            <a:r>
              <a:rPr lang="en-US" altLang="en-US" sz="3200" kern="0" dirty="0">
                <a:latin typeface="+mn-lt"/>
                <a:sym typeface="+mn-ea"/>
              </a:rPr>
              <a:t>1.4</a:t>
            </a:r>
            <a:r>
              <a:rPr lang="en-US" altLang="en-US" dirty="0">
                <a:sym typeface="+mn-ea"/>
              </a:rPr>
              <a:t>  </a:t>
            </a:r>
            <a:r>
              <a:rPr lang="en-US" altLang="en-US" sz="3200" kern="0" dirty="0">
                <a:latin typeface="+mn-lt"/>
                <a:sym typeface="+mn-ea"/>
              </a:rPr>
              <a:t>装卸搬运的作用</a:t>
            </a:r>
            <a:endParaRPr lang="en-US" altLang="en-US" sz="3200" kern="0" dirty="0">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6100" y="1957070"/>
            <a:ext cx="8391525" cy="4517518"/>
            <a:chOff x="1192" y="2675"/>
            <a:chExt cx="17149" cy="6634"/>
          </a:xfrm>
        </p:grpSpPr>
        <p:sp>
          <p:nvSpPr>
            <p:cNvPr id="31" name="文本框 30"/>
            <p:cNvSpPr txBox="1"/>
            <p:nvPr/>
          </p:nvSpPr>
          <p:spPr>
            <a:xfrm>
              <a:off x="1192" y="2675"/>
              <a:ext cx="11974" cy="541"/>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1．在物流活动转换中起衔接和支持作用</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1192" y="3818"/>
              <a:ext cx="17149" cy="5491"/>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lang="en-US" sz="1800">
                  <a:solidFill>
                    <a:srgbClr val="1B2F47"/>
                  </a:solidFill>
                  <a:latin typeface="微软雅黑" panose="020B0503020204020204" charset="-122"/>
                  <a:ea typeface="微软雅黑" panose="020B0503020204020204" charset="-122"/>
                </a:rPr>
                <a:t> </a:t>
              </a:r>
              <a:r>
                <a:rPr sz="1800">
                  <a:solidFill>
                    <a:srgbClr val="1B2F47"/>
                  </a:solidFill>
                  <a:latin typeface="微软雅黑" panose="020B0503020204020204" charset="-122"/>
                  <a:ea typeface="微软雅黑" panose="020B0503020204020204" charset="-122"/>
                </a:rPr>
                <a:t>装卸搬运具有很强的</a:t>
              </a:r>
              <a:r>
                <a:rPr sz="1800">
                  <a:solidFill>
                    <a:srgbClr val="FF0000"/>
                  </a:solidFill>
                  <a:latin typeface="微软雅黑" panose="020B0503020204020204" charset="-122"/>
                  <a:ea typeface="微软雅黑" panose="020B0503020204020204" charset="-122"/>
                </a:rPr>
                <a:t>附属性</a:t>
              </a:r>
              <a:r>
                <a:rPr sz="1800">
                  <a:solidFill>
                    <a:srgbClr val="1B2F47"/>
                  </a:solidFill>
                  <a:latin typeface="微软雅黑" panose="020B0503020204020204" charset="-122"/>
                  <a:ea typeface="微软雅黑" panose="020B0503020204020204" charset="-122"/>
                </a:rPr>
                <a:t>，是伴随着生产过程和流通过程各环节所发生的一种必要的物流活动。与运输产生的空间效用、仓储产生的时间效用不同，它</a:t>
              </a:r>
              <a:r>
                <a:rPr sz="1800">
                  <a:solidFill>
                    <a:srgbClr val="FF0000"/>
                  </a:solidFill>
                  <a:latin typeface="微软雅黑" panose="020B0503020204020204" charset="-122"/>
                  <a:ea typeface="微软雅黑" panose="020B0503020204020204" charset="-122"/>
                </a:rPr>
                <a:t>本身不具有明确的价值</a:t>
              </a:r>
              <a:r>
                <a:rPr sz="1800">
                  <a:solidFill>
                    <a:srgbClr val="1B2F47"/>
                  </a:solidFill>
                  <a:latin typeface="微软雅黑" panose="020B0503020204020204" charset="-122"/>
                  <a:ea typeface="微软雅黑" panose="020B0503020204020204" charset="-122"/>
                </a:rPr>
                <a:t>，但这并不说明装卸搬运在物流过程中不占有重要地位，相反物流过程中的所有作业环节，都</a:t>
              </a:r>
              <a:r>
                <a:rPr sz="1800">
                  <a:solidFill>
                    <a:srgbClr val="FF0000"/>
                  </a:solidFill>
                  <a:latin typeface="微软雅黑" panose="020B0503020204020204" charset="-122"/>
                  <a:ea typeface="微软雅黑" panose="020B0503020204020204" charset="-122"/>
                </a:rPr>
                <a:t>必须依靠装卸搬运活动联结</a:t>
              </a:r>
              <a:r>
                <a:rPr sz="1800">
                  <a:solidFill>
                    <a:srgbClr val="1B2F47"/>
                  </a:solidFill>
                  <a:latin typeface="微软雅黑" panose="020B0503020204020204" charset="-122"/>
                  <a:ea typeface="微软雅黑" panose="020B0503020204020204" charset="-122"/>
                </a:rPr>
                <a:t>起来的。比如当一批货物通过运输送至仓库开始进行入库作业时，首先要将货物从车上“卸下” （如图所示），再搬运至仓库中，才能开始后面的仓储作业；当一批货物需要出库运输至客户手中时，也要先经过搬运，再“装上”至运输工具（如图所示），才能开始运输活动。所以说，装卸搬运在物流活动的转换中起着重要的衔接和支持作用，没有装卸搬运，物流活动就无法进行下去。</a:t>
              </a:r>
              <a:endParaRPr sz="1800">
                <a:solidFill>
                  <a:srgbClr val="1B2F47"/>
                </a:solidFill>
                <a:latin typeface="微软雅黑" panose="020B0503020204020204" charset="-122"/>
                <a:ea typeface="微软雅黑" panose="020B0503020204020204" charset="-122"/>
              </a:endParaRPr>
            </a:p>
          </p:txBody>
        </p:sp>
      </p:grpSp>
      <p:sp>
        <p:nvSpPr>
          <p:cNvPr id="11267" name="矩形 2"/>
          <p:cNvSpPr>
            <a:spLocks noGrp="1"/>
          </p:cNvSpPr>
          <p:nvPr>
            <p:ph type="title" idx="4294967295"/>
          </p:nvPr>
        </p:nvSpPr>
        <p:spPr/>
        <p:txBody>
          <a:bodyPr vert="horz" wrap="square" lIns="91440" tIns="45720" rIns="91440" bIns="45720" anchor="ctr" anchorCtr="0"/>
          <a:p>
            <a:pPr eaLnBrk="1" hangingPunct="1"/>
            <a:r>
              <a:rPr lang="zh-CN" altLang="en-US" dirty="0">
                <a:ea typeface="宋体" panose="02010600030101010101" pitchFamily="2" charset="-122"/>
              </a:rPr>
              <a:t>一、装卸搬运的概念</a:t>
            </a:r>
            <a:endParaRPr lang="zh-CN" altLang="en-US" dirty="0">
              <a:ea typeface="宋体" panose="02010600030101010101" pitchFamily="2" charset="-122"/>
            </a:endParaRPr>
          </a:p>
        </p:txBody>
      </p:sp>
      <p:sp>
        <p:nvSpPr>
          <p:cNvPr id="2" name="文本框 1"/>
          <p:cNvSpPr txBox="1"/>
          <p:nvPr/>
        </p:nvSpPr>
        <p:spPr>
          <a:xfrm>
            <a:off x="918845" y="1196975"/>
            <a:ext cx="3719830" cy="583565"/>
          </a:xfrm>
          <a:prstGeom prst="rect">
            <a:avLst/>
          </a:prstGeom>
          <a:noFill/>
        </p:spPr>
        <p:txBody>
          <a:bodyPr wrap="none" rtlCol="0" anchor="t">
            <a:spAutoFit/>
          </a:bodyPr>
          <a:p>
            <a:r>
              <a:rPr lang="en-US" altLang="en-US" sz="3200" kern="0" dirty="0">
                <a:latin typeface="+mn-lt"/>
                <a:sym typeface="+mn-ea"/>
              </a:rPr>
              <a:t>1.4</a:t>
            </a:r>
            <a:r>
              <a:rPr lang="en-US" altLang="en-US" dirty="0">
                <a:sym typeface="+mn-ea"/>
              </a:rPr>
              <a:t>  </a:t>
            </a:r>
            <a:r>
              <a:rPr lang="en-US" altLang="en-US" sz="3200" kern="0" dirty="0">
                <a:latin typeface="+mn-lt"/>
                <a:sym typeface="+mn-ea"/>
              </a:rPr>
              <a:t>装卸搬运的作用</a:t>
            </a:r>
            <a:endParaRPr lang="en-US" altLang="en-US" sz="3200" kern="0" dirty="0">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09" descr="卸车"/>
          <p:cNvPicPr>
            <a:picLocks noChangeAspect="1"/>
          </p:cNvPicPr>
          <p:nvPr/>
        </p:nvPicPr>
        <p:blipFill>
          <a:blip r:embed="rId1"/>
          <a:stretch>
            <a:fillRect/>
          </a:stretch>
        </p:blipFill>
        <p:spPr>
          <a:xfrm>
            <a:off x="395605" y="476885"/>
            <a:ext cx="4951095" cy="3310890"/>
          </a:xfrm>
          <a:prstGeom prst="rect">
            <a:avLst/>
          </a:prstGeom>
          <a:noFill/>
          <a:ln w="9525">
            <a:noFill/>
          </a:ln>
        </p:spPr>
      </p:pic>
      <p:pic>
        <p:nvPicPr>
          <p:cNvPr id="3" name="图片 110" descr="装车"/>
          <p:cNvPicPr>
            <a:picLocks noChangeAspect="1"/>
          </p:cNvPicPr>
          <p:nvPr/>
        </p:nvPicPr>
        <p:blipFill>
          <a:blip r:embed="rId2"/>
          <a:stretch>
            <a:fillRect/>
          </a:stretch>
        </p:blipFill>
        <p:spPr>
          <a:xfrm>
            <a:off x="3962400" y="3726180"/>
            <a:ext cx="5119370" cy="3085465"/>
          </a:xfrm>
          <a:prstGeom prst="rect">
            <a:avLst/>
          </a:prstGeom>
          <a:noFill/>
          <a:ln w="9525">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539909" y="1988661"/>
            <a:ext cx="8167211" cy="3063716"/>
            <a:chOff x="1192" y="2675"/>
            <a:chExt cx="17149" cy="6433"/>
          </a:xfrm>
        </p:grpSpPr>
        <p:sp>
          <p:nvSpPr>
            <p:cNvPr id="31" name="文本框 30"/>
            <p:cNvSpPr txBox="1"/>
            <p:nvPr/>
          </p:nvSpPr>
          <p:spPr>
            <a:xfrm>
              <a:off x="1192" y="2675"/>
              <a:ext cx="12328" cy="77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2．在物流成本中占有重要地位</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1192" y="4019"/>
              <a:ext cx="17149" cy="5089"/>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lang="en-US" sz="1500">
                  <a:solidFill>
                    <a:srgbClr val="1B2F47"/>
                  </a:solidFill>
                  <a:latin typeface="微软雅黑" panose="020B0503020204020204" charset="-122"/>
                  <a:ea typeface="微软雅黑" panose="020B0503020204020204" charset="-122"/>
                </a:rPr>
                <a:t> </a:t>
              </a:r>
              <a:r>
                <a:rPr sz="1500">
                  <a:solidFill>
                    <a:srgbClr val="1B2F47"/>
                  </a:solidFill>
                  <a:latin typeface="微软雅黑" panose="020B0503020204020204" charset="-122"/>
                  <a:ea typeface="微软雅黑" panose="020B0503020204020204" charset="-122"/>
                </a:rPr>
                <a:t>装卸搬运在物流过程中出现的频率高、次数多，不仅需要使用机械设备，还需要使用大量的人力，它所消耗的费用在物流费用中占有相当大的比重。以我国为例，铁路运输的始发和到达的装卸作业费大致占运费的20％左右、船运占40％左右。同时进行装卸搬运操作时往往需要接触货物，因此，这是在物流过程中造成货物破损、散失、损耗、混合等损失的主要环节。例如，袋装水泥纸袋破损和水泥散失主要发生在装卸过程中，玻璃、机械、器皿、煤炭等产品在装卸时最容易造成损失。再加上当今人工费用日益上涨，需要大量人力劳动的装卸搬运费用也相应增加，这对物流成本的影响都非常大。因此，在控制物流成本时，装卸搬运环节绝不可小觑。</a:t>
              </a:r>
              <a:endParaRPr sz="1500">
                <a:solidFill>
                  <a:srgbClr val="1B2F47"/>
                </a:solidFill>
                <a:latin typeface="微软雅黑" panose="020B0503020204020204" charset="-122"/>
                <a:ea typeface="微软雅黑" panose="020B0503020204020204" charset="-122"/>
              </a:endParaRPr>
            </a:p>
          </p:txBody>
        </p:sp>
      </p:grpSp>
      <p:sp>
        <p:nvSpPr>
          <p:cNvPr id="11267" name="矩形 2"/>
          <p:cNvSpPr>
            <a:spLocks noGrp="1"/>
          </p:cNvSpPr>
          <p:nvPr>
            <p:ph type="title" idx="4294967295"/>
          </p:nvPr>
        </p:nvSpPr>
        <p:spPr>
          <a:xfrm>
            <a:off x="467995" y="260033"/>
            <a:ext cx="6734175" cy="944562"/>
          </a:xfrm>
        </p:spPr>
        <p:txBody>
          <a:bodyPr vert="horz" wrap="square" lIns="91440" tIns="45720" rIns="91440" bIns="45720" anchor="ctr" anchorCtr="0"/>
          <a:p>
            <a:pPr eaLnBrk="1" hangingPunct="1"/>
            <a:r>
              <a:rPr lang="zh-CN" altLang="en-US" dirty="0">
                <a:ea typeface="宋体" panose="02010600030101010101" pitchFamily="2" charset="-122"/>
              </a:rPr>
              <a:t>一、装卸搬运的概念</a:t>
            </a:r>
            <a:endParaRPr lang="zh-CN" altLang="en-US" dirty="0">
              <a:ea typeface="宋体" panose="02010600030101010101" pitchFamily="2" charset="-122"/>
            </a:endParaRPr>
          </a:p>
        </p:txBody>
      </p:sp>
      <p:sp>
        <p:nvSpPr>
          <p:cNvPr id="2" name="文本框 1"/>
          <p:cNvSpPr txBox="1"/>
          <p:nvPr/>
        </p:nvSpPr>
        <p:spPr>
          <a:xfrm>
            <a:off x="918845" y="1196975"/>
            <a:ext cx="3719830" cy="583565"/>
          </a:xfrm>
          <a:prstGeom prst="rect">
            <a:avLst/>
          </a:prstGeom>
          <a:noFill/>
        </p:spPr>
        <p:txBody>
          <a:bodyPr wrap="none" rtlCol="0" anchor="t">
            <a:spAutoFit/>
          </a:bodyPr>
          <a:p>
            <a:r>
              <a:rPr lang="en-US" altLang="en-US" sz="3200" kern="0" dirty="0">
                <a:latin typeface="+mn-lt"/>
                <a:sym typeface="+mn-ea"/>
              </a:rPr>
              <a:t>1.4</a:t>
            </a:r>
            <a:r>
              <a:rPr lang="en-US" altLang="en-US" dirty="0">
                <a:sym typeface="+mn-ea"/>
              </a:rPr>
              <a:t>  </a:t>
            </a:r>
            <a:r>
              <a:rPr lang="en-US" altLang="en-US" sz="3200" kern="0" dirty="0">
                <a:latin typeface="+mn-lt"/>
                <a:sym typeface="+mn-ea"/>
              </a:rPr>
              <a:t>装卸搬运的作用</a:t>
            </a:r>
            <a:endParaRPr lang="en-US" altLang="en-US" sz="3200" kern="0" dirty="0">
              <a:latin typeface="+mn-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594360" y="1969770"/>
            <a:ext cx="8184515" cy="3201194"/>
            <a:chOff x="1192" y="2675"/>
            <a:chExt cx="17149" cy="5450"/>
          </a:xfrm>
        </p:grpSpPr>
        <p:sp>
          <p:nvSpPr>
            <p:cNvPr id="31" name="文本框 30"/>
            <p:cNvSpPr txBox="1"/>
            <p:nvPr/>
          </p:nvSpPr>
          <p:spPr>
            <a:xfrm>
              <a:off x="1192" y="2675"/>
              <a:ext cx="11974" cy="627"/>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3．提高物流系统效率的关键</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1192" y="3409"/>
              <a:ext cx="17149" cy="4716"/>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lang="en-US" sz="1500">
                  <a:solidFill>
                    <a:srgbClr val="1B2F47"/>
                  </a:solidFill>
                  <a:latin typeface="微软雅黑" panose="020B0503020204020204" charset="-122"/>
                  <a:ea typeface="微软雅黑" panose="020B0503020204020204" charset="-122"/>
                </a:rPr>
                <a:t>  </a:t>
              </a:r>
              <a:r>
                <a:rPr sz="2000">
                  <a:solidFill>
                    <a:srgbClr val="1B2F47"/>
                  </a:solidFill>
                  <a:latin typeface="微软雅黑" panose="020B0503020204020204" charset="-122"/>
                  <a:ea typeface="微软雅黑" panose="020B0503020204020204" charset="-122"/>
                </a:rPr>
                <a:t>在物流过程中，装卸活动是不断出现和反复进行的，它出现的</a:t>
              </a:r>
              <a:r>
                <a:rPr sz="2000">
                  <a:solidFill>
                    <a:srgbClr val="FF0000"/>
                  </a:solidFill>
                  <a:latin typeface="微软雅黑" panose="020B0503020204020204" charset="-122"/>
                  <a:ea typeface="微软雅黑" panose="020B0503020204020204" charset="-122"/>
                </a:rPr>
                <a:t>频率高于其他各项物流活动</a:t>
              </a:r>
              <a:r>
                <a:rPr sz="2000">
                  <a:solidFill>
                    <a:srgbClr val="1B2F47"/>
                  </a:solidFill>
                  <a:latin typeface="微软雅黑" panose="020B0503020204020204" charset="-122"/>
                  <a:ea typeface="微软雅黑" panose="020B0503020204020204" charset="-122"/>
                </a:rPr>
                <a:t>，每次装卸活动都要花费很长时间，另外装卸搬运的</a:t>
              </a:r>
              <a:r>
                <a:rPr sz="2000">
                  <a:solidFill>
                    <a:srgbClr val="FF0000"/>
                  </a:solidFill>
                  <a:latin typeface="微软雅黑" panose="020B0503020204020204" charset="-122"/>
                  <a:ea typeface="微软雅黑" panose="020B0503020204020204" charset="-122"/>
                </a:rPr>
                <a:t>作业内容复杂，作业对象繁多</a:t>
              </a:r>
              <a:r>
                <a:rPr sz="2000">
                  <a:solidFill>
                    <a:srgbClr val="1B2F47"/>
                  </a:solidFill>
                  <a:latin typeface="微软雅黑" panose="020B0503020204020204" charset="-122"/>
                  <a:ea typeface="微软雅黑" panose="020B0503020204020204" charset="-122"/>
                </a:rPr>
                <a:t>，大至笨重的机械设备，小至精密的仪器，既会涉及普通物品，也会涉及特殊物品，涵盖了固态、液态、气态等所有物品形式，因此装卸搬运环节的作业效率已经成为提高物流系统效率的</a:t>
              </a:r>
              <a:r>
                <a:rPr sz="2000">
                  <a:solidFill>
                    <a:srgbClr val="FF0000"/>
                  </a:solidFill>
                  <a:latin typeface="微软雅黑" panose="020B0503020204020204" charset="-122"/>
                  <a:ea typeface="微软雅黑" panose="020B0503020204020204" charset="-122"/>
                </a:rPr>
                <a:t>瓶颈和关键</a:t>
              </a:r>
              <a:r>
                <a:rPr sz="2000">
                  <a:solidFill>
                    <a:srgbClr val="1B2F47"/>
                  </a:solidFill>
                  <a:latin typeface="微软雅黑" panose="020B0503020204020204" charset="-122"/>
                  <a:ea typeface="微软雅黑" panose="020B0503020204020204" charset="-122"/>
                </a:rPr>
                <a:t>。</a:t>
              </a:r>
              <a:endParaRPr sz="2000">
                <a:solidFill>
                  <a:srgbClr val="1B2F47"/>
                </a:solidFill>
                <a:latin typeface="微软雅黑" panose="020B0503020204020204" charset="-122"/>
                <a:ea typeface="微软雅黑" panose="020B0503020204020204" charset="-122"/>
              </a:endParaRPr>
            </a:p>
          </p:txBody>
        </p:sp>
      </p:grpSp>
      <p:sp>
        <p:nvSpPr>
          <p:cNvPr id="11267" name="矩形 2"/>
          <p:cNvSpPr>
            <a:spLocks noGrp="1"/>
          </p:cNvSpPr>
          <p:nvPr>
            <p:ph type="title" idx="4294967295"/>
          </p:nvPr>
        </p:nvSpPr>
        <p:spPr>
          <a:xfrm>
            <a:off x="467995" y="260033"/>
            <a:ext cx="6734175" cy="944562"/>
          </a:xfrm>
        </p:spPr>
        <p:txBody>
          <a:bodyPr vert="horz" wrap="square" lIns="91440" tIns="45720" rIns="91440" bIns="45720" anchor="ctr" anchorCtr="0"/>
          <a:p>
            <a:pPr eaLnBrk="1" hangingPunct="1"/>
            <a:r>
              <a:rPr lang="zh-CN" altLang="en-US" dirty="0">
                <a:ea typeface="宋体" panose="02010600030101010101" pitchFamily="2" charset="-122"/>
              </a:rPr>
              <a:t>一、装卸搬运的概念</a:t>
            </a:r>
            <a:endParaRPr lang="zh-CN" altLang="en-US" dirty="0">
              <a:ea typeface="宋体" panose="02010600030101010101" pitchFamily="2" charset="-122"/>
            </a:endParaRPr>
          </a:p>
        </p:txBody>
      </p:sp>
      <p:sp>
        <p:nvSpPr>
          <p:cNvPr id="2" name="文本框 1"/>
          <p:cNvSpPr txBox="1"/>
          <p:nvPr/>
        </p:nvSpPr>
        <p:spPr>
          <a:xfrm>
            <a:off x="918845" y="1196975"/>
            <a:ext cx="3719830" cy="583565"/>
          </a:xfrm>
          <a:prstGeom prst="rect">
            <a:avLst/>
          </a:prstGeom>
          <a:noFill/>
        </p:spPr>
        <p:txBody>
          <a:bodyPr wrap="none" rtlCol="0" anchor="t">
            <a:spAutoFit/>
          </a:bodyPr>
          <a:p>
            <a:r>
              <a:rPr lang="en-US" altLang="en-US" sz="3200" kern="0" dirty="0">
                <a:latin typeface="+mn-lt"/>
                <a:sym typeface="+mn-ea"/>
              </a:rPr>
              <a:t>1.4</a:t>
            </a:r>
            <a:r>
              <a:rPr lang="en-US" altLang="en-US" dirty="0">
                <a:sym typeface="+mn-ea"/>
              </a:rPr>
              <a:t>  </a:t>
            </a:r>
            <a:r>
              <a:rPr lang="en-US" altLang="en-US" sz="3200" kern="0" dirty="0">
                <a:latin typeface="+mn-lt"/>
                <a:sym typeface="+mn-ea"/>
              </a:rPr>
              <a:t>装卸搬运的作用</a:t>
            </a:r>
            <a:endParaRPr lang="en-US" altLang="en-US" sz="3200" kern="0" dirty="0">
              <a:latin typeface="+mn-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5423"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266224" y="1231106"/>
            <a:ext cx="103632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小提示</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773906" y="2065020"/>
            <a:ext cx="7589463" cy="2848025"/>
            <a:chOff x="1625" y="2221"/>
            <a:chExt cx="15935" cy="5980"/>
          </a:xfrm>
        </p:grpSpPr>
        <p:sp>
          <p:nvSpPr>
            <p:cNvPr id="15" name="文本框 14"/>
            <p:cNvSpPr txBox="1"/>
            <p:nvPr/>
          </p:nvSpPr>
          <p:spPr>
            <a:xfrm>
              <a:off x="6760" y="3541"/>
              <a:ext cx="10291" cy="1936"/>
            </a:xfrm>
            <a:prstGeom prst="rect">
              <a:avLst/>
            </a:prstGeom>
            <a:noFill/>
          </p:spPr>
          <p:txBody>
            <a:bodyPr wrap="square" rtlCol="0">
              <a:spAutoFit/>
            </a:bodyPr>
            <a:p>
              <a:pPr indent="0" algn="l" fontAlgn="auto">
                <a:lnSpc>
                  <a:spcPct val="150000"/>
                </a:lnSpc>
              </a:pPr>
              <a:r>
                <a:rPr lang="zh-CN" altLang="en-US" sz="1800">
                  <a:solidFill>
                    <a:srgbClr val="1B2F47"/>
                  </a:solidFill>
                  <a:latin typeface="微软雅黑" panose="020B0503020204020204" charset="-122"/>
                  <a:ea typeface="微软雅黑" panose="020B0503020204020204" charset="-122"/>
                </a:rPr>
                <a:t>你可知道装卸搬运在物流系统中产生了多大影响吗？</a:t>
              </a:r>
              <a:endParaRPr lang="zh-CN" altLang="en-US" sz="1800">
                <a:solidFill>
                  <a:srgbClr val="1B2F47"/>
                </a:solidFill>
                <a:latin typeface="微软雅黑" panose="020B0503020204020204" charset="-122"/>
                <a:ea typeface="微软雅黑" panose="020B0503020204020204" charset="-122"/>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sz="100"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sz="100"/>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sz="100"/>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sz="100"/>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sz="100"/>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sz="100"/>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sz="100"/>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sz="100"/>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sz="100"/>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sz="100"/>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sz="100"/>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sz="100"/>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sz="100"/>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sz="100"/>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sz="100"/>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sz="100"/>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sz="100"/>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sz="100"/>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sz="100"/>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sz="100"/>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sz="100"/>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sz="100"/>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sz="100"/>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sz="100"/>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sz="100"/>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sz="100"/>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sz="100"/>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sz="100"/>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sz="100"/>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sz="100"/>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sz="100"/>
              </a:p>
            </p:txBody>
          </p:sp>
        </p:grpSp>
        <p:sp>
          <p:nvSpPr>
            <p:cNvPr id="24" name="文本框 23"/>
            <p:cNvSpPr txBox="1"/>
            <p:nvPr/>
          </p:nvSpPr>
          <p:spPr>
            <a:xfrm>
              <a:off x="6717" y="2809"/>
              <a:ext cx="1824" cy="773"/>
            </a:xfrm>
            <a:prstGeom prst="rect">
              <a:avLst/>
            </a:prstGeom>
            <a:noFill/>
          </p:spPr>
          <p:txBody>
            <a:bodyPr wrap="none" rtlCol="0">
              <a:spAutoFit/>
            </a:bodyPr>
            <a:p>
              <a:r>
                <a:rPr lang="zh-CN" altLang="en-US" sz="1800" b="1">
                  <a:solidFill>
                    <a:srgbClr val="B82B14"/>
                  </a:solidFill>
                  <a:latin typeface="微软雅黑" panose="020B0503020204020204" charset="-122"/>
                  <a:ea typeface="微软雅黑" panose="020B0503020204020204" charset="-122"/>
                </a:rPr>
                <a:t>小提示</a:t>
              </a:r>
              <a:endParaRPr lang="zh-CN" altLang="en-US" sz="18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700"/>
              <a:ext cx="11103" cy="5051"/>
              <a:chOff x="7215" y="2696"/>
              <a:chExt cx="10256" cy="4766"/>
            </a:xfrm>
          </p:grpSpPr>
          <p:cxnSp>
            <p:nvCxnSpPr>
              <p:cNvPr id="10247" name="直接连接符 26"/>
              <p:cNvCxnSpPr/>
              <p:nvPr/>
            </p:nvCxnSpPr>
            <p:spPr>
              <a:xfrm flipV="1">
                <a:off x="7215" y="269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447"/>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184150" y="332581"/>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251301" y="332581"/>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grpSp>
        <p:nvGrpSpPr>
          <p:cNvPr id="38" name="组合 37"/>
          <p:cNvGrpSpPr/>
          <p:nvPr/>
        </p:nvGrpSpPr>
        <p:grpSpPr>
          <a:xfrm>
            <a:off x="-6985" y="714375"/>
            <a:ext cx="2105025" cy="1835785"/>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3027"/>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3027"/>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3027"/>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grpSp>
        <p:nvGrpSpPr>
          <p:cNvPr id="39" name="组合 38"/>
          <p:cNvGrpSpPr/>
          <p:nvPr/>
        </p:nvGrpSpPr>
        <p:grpSpPr>
          <a:xfrm rot="0">
            <a:off x="2146935" y="356235"/>
            <a:ext cx="6287770" cy="6387465"/>
            <a:chOff x="9623" y="3630"/>
            <a:chExt cx="9075" cy="5549"/>
          </a:xfrm>
        </p:grpSpPr>
        <p:sp>
          <p:nvSpPr>
            <p:cNvPr id="75" name="圆角矩形 74"/>
            <p:cNvSpPr/>
            <p:nvPr/>
          </p:nvSpPr>
          <p:spPr>
            <a:xfrm rot="5400000">
              <a:off x="14663" y="-325"/>
              <a:ext cx="80" cy="798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4" name="圆角矩形 13"/>
            <p:cNvSpPr/>
            <p:nvPr/>
          </p:nvSpPr>
          <p:spPr>
            <a:xfrm rot="5400000">
              <a:off x="13653" y="5068"/>
              <a:ext cx="80" cy="814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grpSp>
      <p:sp>
        <p:nvSpPr>
          <p:cNvPr id="17" name="文本框 16"/>
          <p:cNvSpPr txBox="1"/>
          <p:nvPr/>
        </p:nvSpPr>
        <p:spPr>
          <a:xfrm>
            <a:off x="2051685" y="1412875"/>
            <a:ext cx="6891655" cy="5077460"/>
          </a:xfrm>
          <a:prstGeom prst="rect">
            <a:avLst/>
          </a:prstGeom>
          <a:noFill/>
        </p:spPr>
        <p:txBody>
          <a:bodyPr wrap="square" rtlCol="0">
            <a:spAutoFit/>
          </a:bodyPr>
          <a:p>
            <a:pPr indent="457200" algn="just" fontAlgn="auto">
              <a:lnSpc>
                <a:spcPct val="150000"/>
              </a:lnSpc>
            </a:pPr>
            <a:r>
              <a:rPr lang="zh-CN" altLang="en-US" sz="1800">
                <a:solidFill>
                  <a:srgbClr val="1B2F47"/>
                </a:solidFill>
                <a:latin typeface="微软雅黑" panose="020B0503020204020204" charset="-122"/>
                <a:ea typeface="微软雅黑" panose="020B0503020204020204" charset="-122"/>
              </a:rPr>
              <a:t>某企业优化前的装卸搬运流程如下：卸货是发生在仓库,整个仓库是一个水平面,没有装卸平台,整个仓库只有两个拖车,三个手推车,150个木质托盘,放置在货区固定的位置,用于放置单件货物到十件以下的货物,50个铁制托盘,用于卸车时暂存货物或者码放十件以上的货物。卸车工作由搬运工卸车组进行,卸车组一般由4至6名搬运工组成,卸车时,一位负责在将车厢内堆码的货物逐件搬下,然后搬到车厢的后门或者侧门门口放下,其余的搬运工将货物从车厢上搬运到对应的货区,然后码放到货区制定的托盘上。卸车工作中并无明确分工,也无标准的操作规范及流程。装货发生在仓库旁的空地,装车工作由搬运工装车组进行,装车组由2至3人组成,1到2名搬运工将需要装车的货物用手动叉车或手推车拉至车厢门的下方,然后将货物搬上车,另一名搬运工在车上码货。装车时同样无明确分工。</a:t>
            </a:r>
            <a:endParaRPr lang="zh-CN" altLang="en-US" sz="18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38541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92869" y="1231106"/>
            <a:ext cx="1289209" cy="414020"/>
          </a:xfrm>
          <a:prstGeom prst="rect">
            <a:avLst/>
          </a:prstGeom>
        </p:spPr>
        <p:txBody>
          <a:bodyPr wrap="square">
            <a:spAutoFit/>
          </a:bodyPr>
          <a:lstStyle/>
          <a:p>
            <a:pPr algn="l"/>
            <a:r>
              <a:rPr lang="zh-CN" altLang="zh-CN" sz="2100" b="1">
                <a:solidFill>
                  <a:schemeClr val="bg1"/>
                </a:solidFill>
                <a:latin typeface="微软雅黑" panose="020B0503020204020204" charset="-122"/>
                <a:ea typeface="微软雅黑" panose="020B0503020204020204" charset="-122"/>
                <a:cs typeface="Hiragino Sans GB W3"/>
                <a:sym typeface="+mn-ea"/>
              </a:rPr>
              <a:t>任务提出</a:t>
            </a:r>
            <a:endPar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910114" y="1822609"/>
            <a:ext cx="7387590" cy="3705225"/>
            <a:chOff x="1911" y="2091"/>
            <a:chExt cx="15512" cy="7780"/>
          </a:xfrm>
        </p:grpSpPr>
        <p:sp>
          <p:nvSpPr>
            <p:cNvPr id="7" name="圆角矩形 6"/>
            <p:cNvSpPr/>
            <p:nvPr/>
          </p:nvSpPr>
          <p:spPr>
            <a:xfrm>
              <a:off x="1911" y="3509"/>
              <a:ext cx="15512" cy="6362"/>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00"/>
            </a:p>
          </p:txBody>
        </p:sp>
        <p:sp>
          <p:nvSpPr>
            <p:cNvPr id="14" name="矩形 13"/>
            <p:cNvSpPr>
              <a:spLocks noChangeArrowheads="1"/>
            </p:cNvSpPr>
            <p:nvPr/>
          </p:nvSpPr>
          <p:spPr bwMode="auto">
            <a:xfrm>
              <a:off x="2214" y="3435"/>
              <a:ext cx="15101" cy="6008"/>
            </a:xfrm>
            <a:prstGeom prst="rect">
              <a:avLst/>
            </a:prstGeom>
            <a:noFill/>
            <a:ln w="9525">
              <a:noFill/>
              <a:miter lim="800000"/>
            </a:ln>
          </p:spPr>
          <p:txBody>
            <a:bodyPr wrap="square">
              <a:spAutoFit/>
            </a:bodyPr>
            <a:lstStyle/>
            <a:p>
              <a:pPr fontAlgn="auto">
                <a:lnSpc>
                  <a:spcPct val="150000"/>
                </a:lnSpc>
              </a:pPr>
              <a:r>
                <a:rPr lang="en-US" sz="2100">
                  <a:latin typeface="Hiragino Sans GB W3"/>
                  <a:ea typeface="Hiragino Sans GB W3"/>
                  <a:cs typeface="Hiragino Sans GB W3"/>
                </a:rPr>
                <a:t>    </a:t>
              </a:r>
              <a:r>
                <a:rPr lang="zh-CN" altLang="zh-CN" sz="1650">
                  <a:solidFill>
                    <a:srgbClr val="1B2F47"/>
                  </a:solidFill>
                  <a:latin typeface="微软雅黑" panose="020B0503020204020204" charset="-122"/>
                  <a:ea typeface="微软雅黑" panose="020B0503020204020204" charset="-122"/>
                  <a:cs typeface="Hiragino Sans GB W3"/>
                </a:rPr>
                <a:t>叉车已经成为一种非常普遍的装卸搬运设备，初学物流的小王对叉车并不陌生。第一次见到叉车作业时，爱思考的小王就分析过采用叉车搬运的好处，用叉车叉取一托盘的货物，比利用人工搬运，效率要高的多。让小王不解的是，既然叉车的作用这么大，家附近的冷库为什么不引进叉车，还是靠传统人工搬运呢？冷库老板不可能不知道叉车，难道是因为引进叉车需要增加成本？小王百思不得其解。</a:t>
              </a:r>
              <a:endParaRPr lang="zh-CN" altLang="zh-CN" sz="1650">
                <a:solidFill>
                  <a:srgbClr val="1B2F47"/>
                </a:solidFill>
                <a:latin typeface="微软雅黑" panose="020B0503020204020204" charset="-122"/>
                <a:ea typeface="微软雅黑" panose="020B0503020204020204" charset="-122"/>
                <a:cs typeface="Hiragino Sans GB W3"/>
              </a:endParaRPr>
            </a:p>
            <a:p>
              <a:pPr fontAlgn="auto">
                <a:lnSpc>
                  <a:spcPct val="150000"/>
                </a:lnSpc>
              </a:pPr>
              <a:r>
                <a:rPr lang="zh-CN" altLang="zh-CN" sz="1650">
                  <a:solidFill>
                    <a:srgbClr val="1B2F47"/>
                  </a:solidFill>
                  <a:latin typeface="微软雅黑" panose="020B0503020204020204" charset="-122"/>
                  <a:ea typeface="微软雅黑" panose="020B0503020204020204" charset="-122"/>
                  <a:cs typeface="Hiragino Sans GB W3"/>
                </a:rPr>
                <a:t>请以团队形式（2-4人）共同分析企业引进装卸搬运物流设备的优劣势。</a:t>
              </a:r>
              <a:endParaRPr lang="zh-CN" altLang="zh-CN" sz="1650">
                <a:solidFill>
                  <a:srgbClr val="1B2F47"/>
                </a:solidFill>
                <a:latin typeface="微软雅黑" panose="020B0503020204020204" charset="-122"/>
                <a:ea typeface="微软雅黑" panose="020B0503020204020204" charset="-122"/>
                <a:cs typeface="Hiragino Sans GB W3"/>
              </a:endParaRPr>
            </a:p>
          </p:txBody>
        </p:sp>
        <p:sp>
          <p:nvSpPr>
            <p:cNvPr id="15" name="矩形 14"/>
            <p:cNvSpPr>
              <a:spLocks noChangeArrowheads="1"/>
            </p:cNvSpPr>
            <p:nvPr/>
          </p:nvSpPr>
          <p:spPr bwMode="auto">
            <a:xfrm>
              <a:off x="3313" y="2091"/>
              <a:ext cx="12967" cy="1418"/>
            </a:xfrm>
            <a:prstGeom prst="rect">
              <a:avLst/>
            </a:prstGeom>
            <a:solidFill>
              <a:schemeClr val="accent2"/>
            </a:solidFill>
            <a:ln w="9525">
              <a:solidFill>
                <a:schemeClr val="accent2"/>
              </a:solidFill>
              <a:miter lim="800000"/>
            </a:ln>
          </p:spPr>
          <p:txBody>
            <a:bodyPr anchor="ctr"/>
            <a:lstStyle/>
            <a:p>
              <a:pPr algn="ctr"/>
              <a:r>
                <a:rPr lang="zh-CN" altLang="zh-CN" sz="3000" b="1">
                  <a:solidFill>
                    <a:schemeClr val="bg1"/>
                  </a:solidFill>
                  <a:latin typeface="微软雅黑" panose="020B0503020204020204" charset="-122"/>
                  <a:ea typeface="微软雅黑" panose="020B0503020204020204" charset="-122"/>
                  <a:cs typeface="Hiragino Sans GB W3"/>
                </a:rPr>
                <a:t>任务提出</a:t>
              </a:r>
              <a:endParaRPr lang="zh-CN" altLang="zh-CN" sz="3000" b="1">
                <a:solidFill>
                  <a:schemeClr val="bg1"/>
                </a:solidFill>
                <a:latin typeface="微软雅黑" panose="020B0503020204020204" charset="-122"/>
                <a:ea typeface="微软雅黑" panose="020B0503020204020204" charset="-122"/>
                <a:cs typeface="Hiragino Sans GB W3"/>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183515" y="332581"/>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251301" y="332581"/>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grpSp>
        <p:nvGrpSpPr>
          <p:cNvPr id="38" name="组合 37"/>
          <p:cNvGrpSpPr/>
          <p:nvPr/>
        </p:nvGrpSpPr>
        <p:grpSpPr>
          <a:xfrm>
            <a:off x="307975" y="942340"/>
            <a:ext cx="1306830" cy="1598470"/>
            <a:chOff x="476" y="1756"/>
            <a:chExt cx="8612" cy="915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9152"/>
              <a:chOff x="476" y="1756"/>
              <a:chExt cx="8612" cy="915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3694"/>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3694"/>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3694"/>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grpSp>
        <p:nvGrpSpPr>
          <p:cNvPr id="39" name="组合 38"/>
          <p:cNvGrpSpPr/>
          <p:nvPr/>
        </p:nvGrpSpPr>
        <p:grpSpPr>
          <a:xfrm rot="0">
            <a:off x="1926590" y="382905"/>
            <a:ext cx="6760845" cy="6325235"/>
            <a:chOff x="8223" y="3683"/>
            <a:chExt cx="11010" cy="5619"/>
          </a:xfrm>
        </p:grpSpPr>
        <p:sp>
          <p:nvSpPr>
            <p:cNvPr id="75" name="圆角矩形 74"/>
            <p:cNvSpPr/>
            <p:nvPr/>
          </p:nvSpPr>
          <p:spPr>
            <a:xfrm rot="5400000">
              <a:off x="14263" y="-1207"/>
              <a:ext cx="80" cy="9860"/>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4" name="圆角矩形 13"/>
            <p:cNvSpPr/>
            <p:nvPr/>
          </p:nvSpPr>
          <p:spPr>
            <a:xfrm rot="5400000">
              <a:off x="12805" y="4639"/>
              <a:ext cx="80" cy="9245"/>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grpSp>
      <p:sp>
        <p:nvSpPr>
          <p:cNvPr id="17" name="文本框 16"/>
          <p:cNvSpPr txBox="1"/>
          <p:nvPr/>
        </p:nvSpPr>
        <p:spPr>
          <a:xfrm>
            <a:off x="1657985" y="692785"/>
            <a:ext cx="7309485" cy="5262245"/>
          </a:xfrm>
          <a:prstGeom prst="rect">
            <a:avLst/>
          </a:prstGeom>
          <a:noFill/>
        </p:spPr>
        <p:txBody>
          <a:bodyPr wrap="square" rtlCol="0">
            <a:spAutoFit/>
          </a:bodyPr>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优化后的流程如下：1.卸车环节，在现行的装车流程中,有些步骤是串行的,另外车上接货的一名员工连续操作的步骤过多,造成其他员工等待其工作而延退了自己的工作。因此考虑将原来部分的串行流程改为并行,尽量避免各工作环节间相互等待的情况。关键改进点是车上搬运工由一名增至两名,这样既可以极大地减轻车上搬运工的工作强度,又减少了其连续操作造成车下员工的等待,缩短流程整体时间。2.装车环节，由于装车只有两个人,应尽量集中人力,更好更快的完成工作。我们可以安排从拣选货物到将货物拉至车下的工作时,由两个搬运工同时进行搬运,先将货物集中排列在靠近车门的地方,然后再分工,一人负责车上,一人负责车下,下面的人往车上传送货物时,车上的人负责在车厢内码放货物。这一批货物装载完毕再装载下一批,避免两人相互等待。</a:t>
            </a:r>
            <a:endParaRPr lang="zh-CN" altLang="en-US" sz="16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600">
                <a:solidFill>
                  <a:srgbClr val="1B2F47"/>
                </a:solidFill>
                <a:latin typeface="微软雅黑" panose="020B0503020204020204" charset="-122"/>
                <a:ea typeface="微软雅黑" panose="020B0503020204020204" charset="-122"/>
              </a:rPr>
              <a:t>通过对装卸搬运流程优化后，破损率降低了64.4%,共节约661.5元。其主要原因为搬运工情绪得到缓和,两人合作不仅降低了劳动强度,也使人员之间的合作更紧密。破损率的降低,与之带来的就是装卸搬运的效率得到提高,从而更好的降低装卸搬运成本。</a:t>
            </a:r>
            <a:endParaRPr lang="zh-CN" altLang="en-US" sz="16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p:nvPr>
            <p:custDataLst>
              <p:tags r:id="rId1"/>
            </p:custDataLst>
          </p:nvPr>
        </p:nvGraphicFramePr>
        <p:xfrm>
          <a:off x="327660" y="1061720"/>
          <a:ext cx="8747760" cy="5709920"/>
        </p:xfrm>
        <a:graphic>
          <a:graphicData uri="http://schemas.openxmlformats.org/drawingml/2006/table">
            <a:tbl>
              <a:tblPr firstRow="1" bandRow="1">
                <a:tableStyleId>{7DF18680-E054-41AD-8BC1-D1AEF772440D}</a:tableStyleId>
              </a:tblPr>
              <a:tblGrid>
                <a:gridCol w="786130"/>
                <a:gridCol w="1161415"/>
                <a:gridCol w="6800215"/>
              </a:tblGrid>
              <a:tr h="572770">
                <a:tc>
                  <a:txBody>
                    <a:bodyPr/>
                    <a:p>
                      <a:pPr marL="0" indent="0" algn="ctr">
                        <a:lnSpc>
                          <a:spcPct val="150000"/>
                        </a:lnSpc>
                        <a:buNone/>
                      </a:pPr>
                      <a:r>
                        <a:rPr lang="zh-CN" altLang="en-US" sz="1350" u="none">
                          <a:solidFill>
                            <a:schemeClr val="tx1"/>
                          </a:solidFill>
                          <a:highlight>
                            <a:srgbClr val="FFFFFF"/>
                          </a:highlight>
                          <a:latin typeface="微软雅黑" panose="020B0503020204020204" charset="-122"/>
                          <a:ea typeface="微软雅黑" panose="020B0503020204020204" charset="-122"/>
                        </a:rPr>
                        <a:t>分类标准</a:t>
                      </a:r>
                      <a:endParaRPr lang="zh-CN" altLang="en-US" sz="1350" u="none">
                        <a:solidFill>
                          <a:schemeClr val="tx1"/>
                        </a:solidFill>
                        <a:highlight>
                          <a:srgbClr val="FFFFFF"/>
                        </a:highlight>
                        <a:latin typeface="微软雅黑" panose="020B0503020204020204" charset="-122"/>
                        <a:ea typeface="微软雅黑" panose="020B0503020204020204" charset="-122"/>
                      </a:endParaRPr>
                    </a:p>
                  </a:txBody>
                  <a:tcPr marL="0" marR="0" marT="0" marB="0" vert="horz" anchor="t"/>
                </a:tc>
                <a:tc>
                  <a:txBody>
                    <a:bodyPr/>
                    <a:p>
                      <a:pPr marL="0" indent="0" algn="ctr">
                        <a:lnSpc>
                          <a:spcPct val="150000"/>
                        </a:lnSpc>
                        <a:buNone/>
                      </a:pPr>
                      <a:r>
                        <a:rPr lang="zh-CN" altLang="en-US" sz="1350" u="none">
                          <a:solidFill>
                            <a:schemeClr val="tx1"/>
                          </a:solidFill>
                          <a:highlight>
                            <a:srgbClr val="FFFFFF"/>
                          </a:highlight>
                          <a:latin typeface="微软雅黑" panose="020B0503020204020204" charset="-122"/>
                          <a:ea typeface="微软雅黑" panose="020B0503020204020204" charset="-122"/>
                        </a:rPr>
                        <a:t>名称</a:t>
                      </a:r>
                      <a:endParaRPr lang="zh-CN" altLang="en-US" sz="1350" u="none">
                        <a:solidFill>
                          <a:schemeClr val="tx1"/>
                        </a:solidFill>
                        <a:highlight>
                          <a:srgbClr val="FFFFFF"/>
                        </a:highlight>
                        <a:latin typeface="微软雅黑" panose="020B0503020204020204" charset="-122"/>
                        <a:ea typeface="微软雅黑" panose="020B0503020204020204" charset="-122"/>
                      </a:endParaRPr>
                    </a:p>
                  </a:txBody>
                  <a:tcPr marL="0" marR="0" marT="0" marB="0" vert="horz" anchor="t"/>
                </a:tc>
                <a:tc>
                  <a:txBody>
                    <a:bodyPr/>
                    <a:p>
                      <a:pPr marL="0" indent="0" algn="ctr">
                        <a:lnSpc>
                          <a:spcPct val="150000"/>
                        </a:lnSpc>
                        <a:buNone/>
                      </a:pPr>
                      <a:r>
                        <a:rPr lang="zh-CN" altLang="en-US" sz="1350" u="none">
                          <a:solidFill>
                            <a:schemeClr val="tx1"/>
                          </a:solidFill>
                          <a:highlight>
                            <a:srgbClr val="FFFFFF"/>
                          </a:highlight>
                          <a:latin typeface="微软雅黑" panose="020B0503020204020204" charset="-122"/>
                          <a:ea typeface="微软雅黑" panose="020B0503020204020204" charset="-122"/>
                        </a:rPr>
                        <a:t>内容特点</a:t>
                      </a:r>
                      <a:endParaRPr lang="zh-CN" altLang="en-US" sz="1350" u="none">
                        <a:solidFill>
                          <a:schemeClr val="tx1"/>
                        </a:solidFill>
                        <a:highlight>
                          <a:srgbClr val="FFFFFF"/>
                        </a:highlight>
                        <a:latin typeface="微软雅黑" panose="020B0503020204020204" charset="-122"/>
                        <a:ea typeface="微软雅黑" panose="020B0503020204020204" charset="-122"/>
                      </a:endParaRPr>
                    </a:p>
                  </a:txBody>
                  <a:tcPr marL="0" marR="0" marT="0" marB="0" vert="horz" anchor="t"/>
                </a:tc>
              </a:tr>
              <a:tr h="988060">
                <a:tc rowSpan="5">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装卸搬运的设施、设备对象 </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仓库装卸</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仓库、堆场、物流中心等处所进行的装卸搬运，配合货物的入库、出库、维护保养等活动进行，并且以堆垛、拆垛、上架、拣货、挪动、移送等操作为主。</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491490">
                <a:tc vMerge="1">
                  <a:tcP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汽车装卸</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指对汽车进行的装卸搬运作业。</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536575">
                <a:tc vMerge="1">
                  <a:tcP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铁路装卸</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指在铁路车站对火车车皮中货物的装进及卸出。</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490855">
                <a:tc vMerge="1">
                  <a:tcP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港口装卸</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指在港口进行的各种装卸搬运作业。</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492760">
                <a:tc vMerge="1">
                  <a:tcP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飞机装卸</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指在港口进行的各种装卸搬运作业。</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983615">
                <a:tc rowSpan="2">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装卸搬运机械的作业方式</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en-US" altLang="zh-CN" sz="1350" u="none">
                          <a:highlight>
                            <a:srgbClr val="FFFFFF"/>
                          </a:highlight>
                          <a:latin typeface="微软雅黑" panose="020B0503020204020204" charset="-122"/>
                          <a:ea typeface="微软雅黑" panose="020B0503020204020204" charset="-122"/>
                        </a:rPr>
                        <a:t>“</a:t>
                      </a:r>
                      <a:r>
                        <a:rPr lang="zh-CN" altLang="en-US" sz="1350" u="none">
                          <a:highlight>
                            <a:srgbClr val="FFFFFF"/>
                          </a:highlight>
                          <a:latin typeface="微软雅黑" panose="020B0503020204020204" charset="-122"/>
                          <a:ea typeface="微软雅黑" panose="020B0503020204020204" charset="-122"/>
                        </a:rPr>
                        <a:t>吊上吊下”方式</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采用各种起重机械吊起货物，垂直移动实现装卸，并在吊车运行的范围内或回转的范围内实现搬运和依靠搬运车辆实现小搬运。</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1153795">
                <a:tc vMerge="1">
                  <a:tcPr/>
                </a:tc>
                <a:tc>
                  <a:txBody>
                    <a:bodyPr/>
                    <a:p>
                      <a:pPr marL="0" indent="0" algn="ctr">
                        <a:lnSpc>
                          <a:spcPct val="150000"/>
                        </a:lnSpc>
                        <a:buNone/>
                      </a:pPr>
                      <a:r>
                        <a:rPr lang="en-US" altLang="zh-CN" sz="1350" u="none">
                          <a:highlight>
                            <a:srgbClr val="FFFFFF"/>
                          </a:highlight>
                          <a:latin typeface="微软雅黑" panose="020B0503020204020204" charset="-122"/>
                          <a:ea typeface="微软雅黑" panose="020B0503020204020204" charset="-122"/>
                        </a:rPr>
                        <a:t>“</a:t>
                      </a:r>
                      <a:r>
                        <a:rPr lang="zh-CN" altLang="en-US" sz="1350" u="none">
                          <a:highlight>
                            <a:srgbClr val="FFFFFF"/>
                          </a:highlight>
                          <a:latin typeface="微软雅黑" panose="020B0503020204020204" charset="-122"/>
                          <a:ea typeface="微软雅黑" panose="020B0503020204020204" charset="-122"/>
                        </a:rPr>
                        <a:t>叉上叉下”方式</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采用叉车从货物底部托起货物，并依靠叉车的运动进行货物位移，搬运完全靠叉车本身，货物可不经中途落地直接放置到目的处。</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bl>
          </a:graphicData>
        </a:graphic>
      </p:graphicFrame>
      <p:sp>
        <p:nvSpPr>
          <p:cNvPr id="12291" name="矩形 2"/>
          <p:cNvSpPr>
            <a:spLocks noGrp="1"/>
          </p:cNvSpPr>
          <p:nvPr>
            <p:ph type="title" idx="4294967295"/>
          </p:nvPr>
        </p:nvSpPr>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二、装卸搬运的分类和方法</a:t>
            </a:r>
            <a:endParaRPr lang="zh-CN"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custDataLst>
              <p:tags r:id="rId1"/>
            </p:custDataLst>
          </p:nvPr>
        </p:nvGraphicFramePr>
        <p:xfrm>
          <a:off x="467360" y="1499870"/>
          <a:ext cx="8589645" cy="5314950"/>
        </p:xfrm>
        <a:graphic>
          <a:graphicData uri="http://schemas.openxmlformats.org/drawingml/2006/table">
            <a:tbl>
              <a:tblPr firstRow="1" bandRow="1">
                <a:tableStyleId>{7DF18680-E054-41AD-8BC1-D1AEF772440D}</a:tableStyleId>
              </a:tblPr>
              <a:tblGrid>
                <a:gridCol w="688340"/>
                <a:gridCol w="1374140"/>
                <a:gridCol w="6527165"/>
              </a:tblGrid>
              <a:tr h="546100">
                <a:tc>
                  <a:txBody>
                    <a:bodyPr/>
                    <a:p>
                      <a:pPr marL="0" indent="0" algn="ctr">
                        <a:lnSpc>
                          <a:spcPct val="150000"/>
                        </a:lnSpc>
                        <a:buNone/>
                      </a:pPr>
                      <a:r>
                        <a:rPr lang="zh-CN" altLang="en-US" sz="1350" u="none">
                          <a:solidFill>
                            <a:schemeClr val="tx1"/>
                          </a:solidFill>
                          <a:highlight>
                            <a:srgbClr val="FFFFFF"/>
                          </a:highlight>
                          <a:latin typeface="微软雅黑" panose="020B0503020204020204" charset="-122"/>
                          <a:ea typeface="微软雅黑" panose="020B0503020204020204" charset="-122"/>
                        </a:rPr>
                        <a:t>分类标准</a:t>
                      </a:r>
                      <a:endParaRPr lang="zh-CN" altLang="en-US" sz="1350" u="none">
                        <a:solidFill>
                          <a:schemeClr val="tx1"/>
                        </a:solidFill>
                        <a:highlight>
                          <a:srgbClr val="FFFFFF"/>
                        </a:highlight>
                        <a:latin typeface="微软雅黑" panose="020B0503020204020204" charset="-122"/>
                        <a:ea typeface="微软雅黑" panose="020B0503020204020204" charset="-122"/>
                      </a:endParaRPr>
                    </a:p>
                  </a:txBody>
                  <a:tcPr marL="0" marR="0" marT="0" marB="0" vert="horz" anchor="t"/>
                </a:tc>
                <a:tc>
                  <a:txBody>
                    <a:bodyPr/>
                    <a:p>
                      <a:pPr marL="0" indent="0" algn="ctr">
                        <a:lnSpc>
                          <a:spcPct val="150000"/>
                        </a:lnSpc>
                        <a:buNone/>
                      </a:pPr>
                      <a:r>
                        <a:rPr lang="zh-CN" altLang="en-US" sz="1350" u="none">
                          <a:solidFill>
                            <a:schemeClr val="tx1"/>
                          </a:solidFill>
                          <a:highlight>
                            <a:srgbClr val="FFFFFF"/>
                          </a:highlight>
                          <a:latin typeface="微软雅黑" panose="020B0503020204020204" charset="-122"/>
                          <a:ea typeface="微软雅黑" panose="020B0503020204020204" charset="-122"/>
                        </a:rPr>
                        <a:t>名称</a:t>
                      </a:r>
                      <a:endParaRPr lang="zh-CN" altLang="en-US" sz="1350" u="none">
                        <a:solidFill>
                          <a:schemeClr val="tx1"/>
                        </a:solidFill>
                        <a:highlight>
                          <a:srgbClr val="FFFFFF"/>
                        </a:highlight>
                        <a:latin typeface="微软雅黑" panose="020B0503020204020204" charset="-122"/>
                        <a:ea typeface="微软雅黑" panose="020B0503020204020204" charset="-122"/>
                      </a:endParaRPr>
                    </a:p>
                  </a:txBody>
                  <a:tcPr marL="0" marR="0" marT="0" marB="0" vert="horz" anchor="t"/>
                </a:tc>
                <a:tc>
                  <a:txBody>
                    <a:bodyPr/>
                    <a:p>
                      <a:pPr marL="0" indent="0" algn="ctr">
                        <a:lnSpc>
                          <a:spcPct val="150000"/>
                        </a:lnSpc>
                        <a:buNone/>
                      </a:pPr>
                      <a:r>
                        <a:rPr lang="zh-CN" altLang="en-US" sz="1350" u="none">
                          <a:solidFill>
                            <a:schemeClr val="tx1"/>
                          </a:solidFill>
                          <a:highlight>
                            <a:srgbClr val="FFFFFF"/>
                          </a:highlight>
                          <a:latin typeface="微软雅黑" panose="020B0503020204020204" charset="-122"/>
                          <a:ea typeface="微软雅黑" panose="020B0503020204020204" charset="-122"/>
                        </a:rPr>
                        <a:t>内容特点</a:t>
                      </a:r>
                      <a:endParaRPr lang="zh-CN" altLang="en-US" sz="1350" u="none">
                        <a:solidFill>
                          <a:schemeClr val="tx1"/>
                        </a:solidFill>
                        <a:highlight>
                          <a:srgbClr val="FFFFFF"/>
                        </a:highlight>
                        <a:latin typeface="微软雅黑" panose="020B0503020204020204" charset="-122"/>
                        <a:ea typeface="微软雅黑" panose="020B0503020204020204" charset="-122"/>
                      </a:endParaRPr>
                    </a:p>
                  </a:txBody>
                  <a:tcPr marL="0" marR="0" marT="0" marB="0" vert="horz" anchor="t"/>
                </a:tc>
              </a:tr>
              <a:tr h="568325">
                <a:tc rowSpan="3">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装卸搬运机械的作业方式</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en-US" altLang="zh-CN" sz="1350" u="none">
                          <a:highlight>
                            <a:srgbClr val="FFFFFF"/>
                          </a:highlight>
                          <a:latin typeface="微软雅黑" panose="020B0503020204020204" charset="-122"/>
                          <a:ea typeface="微软雅黑" panose="020B0503020204020204" charset="-122"/>
                        </a:rPr>
                        <a:t>“</a:t>
                      </a:r>
                      <a:r>
                        <a:rPr lang="zh-CN" altLang="en-US" sz="1350" u="none">
                          <a:highlight>
                            <a:srgbClr val="FFFFFF"/>
                          </a:highlight>
                          <a:latin typeface="微软雅黑" panose="020B0503020204020204" charset="-122"/>
                          <a:ea typeface="微软雅黑" panose="020B0503020204020204" charset="-122"/>
                        </a:rPr>
                        <a:t>滚上滚下”方式</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利用叉车或半挂车、汽车承载货物，连同车辆一起开上船，到达目的地后再从船上开下。</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812800">
                <a:tc vMerge="1">
                  <a:tcPr/>
                </a:tc>
                <a:tc>
                  <a:txBody>
                    <a:bodyPr/>
                    <a:p>
                      <a:pPr marL="0" indent="0" algn="ctr">
                        <a:lnSpc>
                          <a:spcPct val="150000"/>
                        </a:lnSpc>
                        <a:buNone/>
                      </a:pPr>
                      <a:r>
                        <a:rPr lang="en-US" altLang="zh-CN" sz="1350" u="none">
                          <a:highlight>
                            <a:srgbClr val="FFFFFF"/>
                          </a:highlight>
                          <a:latin typeface="微软雅黑" panose="020B0503020204020204" charset="-122"/>
                          <a:ea typeface="微软雅黑" panose="020B0503020204020204" charset="-122"/>
                        </a:rPr>
                        <a:t>“</a:t>
                      </a:r>
                      <a:r>
                        <a:rPr lang="zh-CN" altLang="en-US" sz="1350" u="none">
                          <a:highlight>
                            <a:srgbClr val="FFFFFF"/>
                          </a:highlight>
                          <a:latin typeface="微软雅黑" panose="020B0503020204020204" charset="-122"/>
                          <a:ea typeface="微软雅黑" panose="020B0503020204020204" charset="-122"/>
                        </a:rPr>
                        <a:t>移上移下”方式</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在两车之间（例如火车和汽车）进行靠接，然后利用各种方式，不使货物垂直运动，而靠水平移动从一个车辆上推移到另一车辆上</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825500">
                <a:tc vMerge="1">
                  <a:tcPr/>
                </a:tc>
                <a:tc>
                  <a:txBody>
                    <a:bodyPr/>
                    <a:p>
                      <a:pPr marL="0" indent="0" algn="ctr">
                        <a:lnSpc>
                          <a:spcPct val="150000"/>
                        </a:lnSpc>
                        <a:buNone/>
                      </a:pPr>
                      <a:r>
                        <a:rPr lang="en-US" altLang="zh-CN" sz="1350" u="none">
                          <a:highlight>
                            <a:srgbClr val="FFFFFF"/>
                          </a:highlight>
                          <a:latin typeface="微软雅黑" panose="020B0503020204020204" charset="-122"/>
                          <a:ea typeface="微软雅黑" panose="020B0503020204020204" charset="-122"/>
                        </a:rPr>
                        <a:t>“</a:t>
                      </a:r>
                      <a:r>
                        <a:rPr lang="zh-CN" altLang="en-US" sz="1350" u="none">
                          <a:highlight>
                            <a:srgbClr val="FFFFFF"/>
                          </a:highlight>
                          <a:latin typeface="微软雅黑" panose="020B0503020204020204" charset="-122"/>
                          <a:ea typeface="微软雅黑" panose="020B0503020204020204" charset="-122"/>
                        </a:rPr>
                        <a:t>散装散卸”方式</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散装物进行装卸。一般从装点将货物直接输送到卸点，中间不再落地，这是集装卸与搬运于一体的装卸方式。</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406400">
                <a:tc rowSpan="2">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被装物的运动形式</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垂直装卸</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采用起重机、叉车、提升机等装卸设备对货物进行提升或降落的装卸活动。</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812800">
                <a:tc vMerge="1">
                  <a:tcP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水平装卸</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借用能和汽车水平接靠的适高站台、汽车和货车之间的平移工具等，在不改变被装货物的势能前提下，实现货物的平移。</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407035">
                <a:tc rowSpan="3">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装卸搬运对象</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散装货物装卸</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对煤炭、粮食、矿石、化肥、水泥等块状、粒状、粉状货物进行的装卸搬运。</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434340">
                <a:tc vMerge="1">
                  <a:tcP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单件货物装卸</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对以箱、袋等包装形态名称的货物进行单件、逐件的装卸搬运。</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r h="501650">
                <a:tc vMerge="1">
                  <a:tcP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集装货物装卸</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先将货物集零为整，形成集合包装或托盘、集装箱等集装货物，再进行的装卸搬运。</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r>
            </a:tbl>
          </a:graphicData>
        </a:graphic>
      </p:graphicFrame>
      <p:sp>
        <p:nvSpPr>
          <p:cNvPr id="12291" name="矩形 2"/>
          <p:cNvSpPr>
            <a:spLocks noGrp="1"/>
          </p:cNvSpPr>
          <p:nvPr>
            <p:ph type="title" idx="4294967295"/>
          </p:nvPr>
        </p:nvSpPr>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二、装卸搬运的分类和方法</a:t>
            </a:r>
            <a:endParaRPr lang="zh-CN"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8508575" y="5663878"/>
            <a:ext cx="331470" cy="252730"/>
          </a:xfrm>
          <a:prstGeom prst="rect">
            <a:avLst/>
          </a:prstGeom>
          <a:noFill/>
        </p:spPr>
        <p:txBody>
          <a:bodyPr wrap="none" rtlCol="0">
            <a:spAutoFit/>
          </a:bodyPr>
          <a:lstStyle/>
          <a:p>
            <a:r>
              <a:rPr lang="en-US" sz="1050" b="1" dirty="0">
                <a:solidFill>
                  <a:schemeClr val="bg1"/>
                </a:solidFill>
                <a:latin typeface="Arial" panose="020B0604020202020204" pitchFamily="34" charset="0"/>
                <a:cs typeface="Arial" panose="020B0604020202020204" pitchFamily="34" charset="0"/>
              </a:rPr>
              <a:t>03</a:t>
            </a:r>
            <a:endParaRPr lang="en-US" sz="1050" b="1" dirty="0">
              <a:solidFill>
                <a:schemeClr val="bg1"/>
              </a:solidFill>
              <a:latin typeface="Arial" panose="020B0604020202020204" pitchFamily="34" charset="0"/>
              <a:cs typeface="Arial" panose="020B0604020202020204" pitchFamily="34" charset="0"/>
            </a:endParaRPr>
          </a:p>
        </p:txBody>
      </p:sp>
      <p:sp>
        <p:nvSpPr>
          <p:cNvPr id="2" name="文本框 1"/>
          <p:cNvSpPr txBox="1"/>
          <p:nvPr/>
        </p:nvSpPr>
        <p:spPr>
          <a:xfrm>
            <a:off x="1175385" y="3270250"/>
            <a:ext cx="7603490" cy="414020"/>
          </a:xfrm>
          <a:prstGeom prst="rect">
            <a:avLst/>
          </a:prstGeom>
          <a:noFill/>
        </p:spPr>
        <p:txBody>
          <a:bodyPr wrap="square" rtlCol="0">
            <a:spAutoFit/>
          </a:bodyPr>
          <a:p>
            <a:pPr algn="l">
              <a:lnSpc>
                <a:spcPct val="150000"/>
              </a:lnSpc>
            </a:pPr>
            <a:r>
              <a:rPr lang="en-US" sz="1400">
                <a:solidFill>
                  <a:srgbClr val="1B2F47"/>
                </a:solidFill>
                <a:latin typeface="微软雅黑" panose="020B0503020204020204" charset="-122"/>
                <a:ea typeface="微软雅黑" panose="020B0503020204020204" charset="-122"/>
              </a:rPr>
              <a:t>  </a:t>
            </a:r>
            <a:r>
              <a:rPr sz="1400">
                <a:solidFill>
                  <a:srgbClr val="1B2F47"/>
                </a:solidFill>
                <a:latin typeface="微软雅黑" panose="020B0503020204020204" charset="-122"/>
                <a:ea typeface="微软雅黑" panose="020B0503020204020204" charset="-122"/>
              </a:rPr>
              <a:t>a 仓库搬运作业                     </a:t>
            </a:r>
            <a:r>
              <a:rPr lang="en-US" sz="1400">
                <a:solidFill>
                  <a:srgbClr val="1B2F47"/>
                </a:solidFill>
                <a:latin typeface="微软雅黑" panose="020B0503020204020204" charset="-122"/>
                <a:ea typeface="微软雅黑" panose="020B0503020204020204" charset="-122"/>
              </a:rPr>
              <a:t>    </a:t>
            </a:r>
            <a:r>
              <a:rPr sz="1400">
                <a:solidFill>
                  <a:srgbClr val="1B2F47"/>
                </a:solidFill>
                <a:latin typeface="微软雅黑" panose="020B0503020204020204" charset="-122"/>
                <a:ea typeface="微软雅黑" panose="020B0503020204020204" charset="-122"/>
              </a:rPr>
              <a:t>  b 铁路装卸作业                      </a:t>
            </a:r>
            <a:r>
              <a:rPr lang="en-US" sz="1400">
                <a:solidFill>
                  <a:srgbClr val="1B2F47"/>
                </a:solidFill>
                <a:latin typeface="微软雅黑" panose="020B0503020204020204" charset="-122"/>
                <a:ea typeface="微软雅黑" panose="020B0503020204020204" charset="-122"/>
              </a:rPr>
              <a:t>     </a:t>
            </a:r>
            <a:r>
              <a:rPr sz="1400">
                <a:solidFill>
                  <a:srgbClr val="1B2F47"/>
                </a:solidFill>
                <a:latin typeface="微软雅黑" panose="020B0503020204020204" charset="-122"/>
                <a:ea typeface="微软雅黑" panose="020B0503020204020204" charset="-122"/>
              </a:rPr>
              <a:t>    c 港口装卸作业</a:t>
            </a:r>
            <a:endParaRPr sz="1400">
              <a:solidFill>
                <a:srgbClr val="1B2F47"/>
              </a:solidFill>
              <a:latin typeface="微软雅黑" panose="020B0503020204020204" charset="-122"/>
              <a:ea typeface="微软雅黑" panose="020B0503020204020204" charset="-122"/>
            </a:endParaRPr>
          </a:p>
        </p:txBody>
      </p:sp>
      <p:pic>
        <p:nvPicPr>
          <p:cNvPr id="3" name="图片 111" descr="仓库"/>
          <p:cNvPicPr>
            <a:picLocks noChangeAspect="1"/>
          </p:cNvPicPr>
          <p:nvPr/>
        </p:nvPicPr>
        <p:blipFill>
          <a:blip r:embed="rId1"/>
          <a:stretch>
            <a:fillRect/>
          </a:stretch>
        </p:blipFill>
        <p:spPr>
          <a:xfrm>
            <a:off x="423545" y="1279525"/>
            <a:ext cx="2589530" cy="1943100"/>
          </a:xfrm>
          <a:prstGeom prst="rect">
            <a:avLst/>
          </a:prstGeom>
          <a:noFill/>
          <a:ln w="9525">
            <a:noFill/>
          </a:ln>
        </p:spPr>
      </p:pic>
      <p:pic>
        <p:nvPicPr>
          <p:cNvPr id="7" name="图片 112" descr="铁路"/>
          <p:cNvPicPr>
            <a:picLocks noChangeAspect="1"/>
          </p:cNvPicPr>
          <p:nvPr/>
        </p:nvPicPr>
        <p:blipFill>
          <a:blip r:embed="rId2"/>
          <a:stretch>
            <a:fillRect/>
          </a:stretch>
        </p:blipFill>
        <p:spPr>
          <a:xfrm>
            <a:off x="3204210" y="1305560"/>
            <a:ext cx="2835275" cy="1891665"/>
          </a:xfrm>
          <a:prstGeom prst="rect">
            <a:avLst/>
          </a:prstGeom>
          <a:noFill/>
          <a:ln w="9525">
            <a:noFill/>
          </a:ln>
        </p:spPr>
      </p:pic>
      <p:pic>
        <p:nvPicPr>
          <p:cNvPr id="9" name="图片 113" descr="港口"/>
          <p:cNvPicPr>
            <a:picLocks noChangeAspect="1"/>
          </p:cNvPicPr>
          <p:nvPr/>
        </p:nvPicPr>
        <p:blipFill>
          <a:blip r:embed="rId3"/>
          <a:stretch>
            <a:fillRect/>
          </a:stretch>
        </p:blipFill>
        <p:spPr>
          <a:xfrm>
            <a:off x="6181090" y="1305560"/>
            <a:ext cx="2795270" cy="1864360"/>
          </a:xfrm>
          <a:prstGeom prst="rect">
            <a:avLst/>
          </a:prstGeom>
          <a:noFill/>
          <a:ln w="9525">
            <a:noFill/>
          </a:ln>
        </p:spPr>
      </p:pic>
      <p:pic>
        <p:nvPicPr>
          <p:cNvPr id="12" name="图片 114" descr="汽车"/>
          <p:cNvPicPr>
            <a:picLocks noChangeAspect="1"/>
          </p:cNvPicPr>
          <p:nvPr/>
        </p:nvPicPr>
        <p:blipFill>
          <a:blip r:embed="rId4"/>
          <a:stretch>
            <a:fillRect/>
          </a:stretch>
        </p:blipFill>
        <p:spPr>
          <a:xfrm>
            <a:off x="1504950" y="3752850"/>
            <a:ext cx="2840990" cy="1753235"/>
          </a:xfrm>
          <a:prstGeom prst="rect">
            <a:avLst/>
          </a:prstGeom>
          <a:noFill/>
          <a:ln w="9525">
            <a:noFill/>
          </a:ln>
        </p:spPr>
      </p:pic>
      <p:pic>
        <p:nvPicPr>
          <p:cNvPr id="13" name="图片 115" descr="机场"/>
          <p:cNvPicPr>
            <a:picLocks noChangeAspect="1"/>
          </p:cNvPicPr>
          <p:nvPr/>
        </p:nvPicPr>
        <p:blipFill>
          <a:blip r:embed="rId5"/>
          <a:stretch>
            <a:fillRect/>
          </a:stretch>
        </p:blipFill>
        <p:spPr>
          <a:xfrm>
            <a:off x="4636135" y="3752850"/>
            <a:ext cx="2617470" cy="1732915"/>
          </a:xfrm>
          <a:prstGeom prst="rect">
            <a:avLst/>
          </a:prstGeom>
          <a:noFill/>
          <a:ln w="9525">
            <a:noFill/>
          </a:ln>
        </p:spPr>
      </p:pic>
      <p:sp>
        <p:nvSpPr>
          <p:cNvPr id="14" name="文本框 13"/>
          <p:cNvSpPr txBox="1"/>
          <p:nvPr/>
        </p:nvSpPr>
        <p:spPr>
          <a:xfrm>
            <a:off x="2137410" y="5663565"/>
            <a:ext cx="4587240" cy="414020"/>
          </a:xfrm>
          <a:prstGeom prst="rect">
            <a:avLst/>
          </a:prstGeom>
          <a:noFill/>
        </p:spPr>
        <p:txBody>
          <a:bodyPr wrap="none" rtlCol="0">
            <a:spAutoFit/>
          </a:bodyPr>
          <a:p>
            <a:pPr algn="l">
              <a:lnSpc>
                <a:spcPct val="150000"/>
              </a:lnSpc>
            </a:pPr>
            <a:r>
              <a:rPr lang="en-US" sz="1400">
                <a:solidFill>
                  <a:srgbClr val="1B2F47"/>
                </a:solidFill>
                <a:latin typeface="微软雅黑" panose="020B0503020204020204" charset="-122"/>
                <a:ea typeface="微软雅黑" panose="020B0503020204020204" charset="-122"/>
              </a:rPr>
              <a:t>  </a:t>
            </a:r>
            <a:r>
              <a:rPr sz="1400">
                <a:solidFill>
                  <a:srgbClr val="1B2F47"/>
                </a:solidFill>
                <a:latin typeface="微软雅黑" panose="020B0503020204020204" charset="-122"/>
                <a:ea typeface="微软雅黑" panose="020B0503020204020204" charset="-122"/>
              </a:rPr>
              <a:t>e 汽车装卸作业                </a:t>
            </a:r>
            <a:r>
              <a:rPr lang="en-US" sz="1400">
                <a:solidFill>
                  <a:srgbClr val="1B2F47"/>
                </a:solidFill>
                <a:latin typeface="微软雅黑" panose="020B0503020204020204" charset="-122"/>
                <a:ea typeface="微软雅黑" panose="020B0503020204020204" charset="-122"/>
              </a:rPr>
              <a:t>              </a:t>
            </a:r>
            <a:r>
              <a:rPr sz="1400">
                <a:solidFill>
                  <a:srgbClr val="1B2F47"/>
                </a:solidFill>
                <a:latin typeface="微软雅黑" panose="020B0503020204020204" charset="-122"/>
                <a:ea typeface="微软雅黑" panose="020B0503020204020204" charset="-122"/>
              </a:rPr>
              <a:t>      f 机场装卸作业</a:t>
            </a:r>
            <a:endParaRPr sz="14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225523" y="5857875"/>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10" name="矩形: 圆角 11"/>
          <p:cNvSpPr/>
          <p:nvPr/>
        </p:nvSpPr>
        <p:spPr>
          <a:xfrm>
            <a:off x="8483472" y="5613515"/>
            <a:ext cx="332100" cy="331559"/>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1" name="文本框 10"/>
          <p:cNvSpPr txBox="1"/>
          <p:nvPr/>
        </p:nvSpPr>
        <p:spPr>
          <a:xfrm>
            <a:off x="8508575" y="5663878"/>
            <a:ext cx="331470" cy="252730"/>
          </a:xfrm>
          <a:prstGeom prst="rect">
            <a:avLst/>
          </a:prstGeom>
          <a:noFill/>
        </p:spPr>
        <p:txBody>
          <a:bodyPr wrap="none" rtlCol="0">
            <a:spAutoFit/>
          </a:bodyPr>
          <a:lstStyle/>
          <a:p>
            <a:r>
              <a:rPr lang="en-US" sz="1050" b="1" dirty="0">
                <a:solidFill>
                  <a:schemeClr val="bg1"/>
                </a:solidFill>
                <a:latin typeface="Arial" panose="020B0604020202020204" pitchFamily="34" charset="0"/>
                <a:cs typeface="Arial" panose="020B0604020202020204" pitchFamily="34" charset="0"/>
              </a:rPr>
              <a:t>03</a:t>
            </a:r>
            <a:endParaRPr lang="en-US" sz="1050" b="1" dirty="0">
              <a:solidFill>
                <a:schemeClr val="bg1"/>
              </a:solidFill>
              <a:latin typeface="Arial" panose="020B0604020202020204" pitchFamily="34" charset="0"/>
              <a:cs typeface="Arial" panose="020B0604020202020204" pitchFamily="34" charset="0"/>
            </a:endParaRPr>
          </a:p>
        </p:txBody>
      </p:sp>
      <p:sp>
        <p:nvSpPr>
          <p:cNvPr id="2" name="文本框 1"/>
          <p:cNvSpPr txBox="1"/>
          <p:nvPr/>
        </p:nvSpPr>
        <p:spPr>
          <a:xfrm>
            <a:off x="988219" y="4350068"/>
            <a:ext cx="7599521" cy="414020"/>
          </a:xfrm>
          <a:prstGeom prst="rect">
            <a:avLst/>
          </a:prstGeom>
          <a:noFill/>
        </p:spPr>
        <p:txBody>
          <a:bodyPr wrap="square" rtlCol="0">
            <a:spAutoFit/>
          </a:bodyPr>
          <a:p>
            <a:pPr algn="l">
              <a:lnSpc>
                <a:spcPct val="150000"/>
              </a:lnSpc>
            </a:pPr>
            <a:r>
              <a:rPr sz="1400">
                <a:solidFill>
                  <a:srgbClr val="1B2F47"/>
                </a:solidFill>
                <a:latin typeface="微软雅黑" panose="020B0503020204020204" charset="-122"/>
                <a:ea typeface="微软雅黑" panose="020B0503020204020204" charset="-122"/>
              </a:rPr>
              <a:t>a 散装货物装卸作业                         b单件货物装卸作业                         c集装货物装卸作业</a:t>
            </a:r>
            <a:endParaRPr sz="1400">
              <a:solidFill>
                <a:srgbClr val="1B2F47"/>
              </a:solidFill>
              <a:latin typeface="微软雅黑" panose="020B0503020204020204" charset="-122"/>
              <a:ea typeface="微软雅黑" panose="020B0503020204020204" charset="-122"/>
            </a:endParaRPr>
          </a:p>
        </p:txBody>
      </p:sp>
      <p:grpSp>
        <p:nvGrpSpPr>
          <p:cNvPr id="16" name="组合 15"/>
          <p:cNvGrpSpPr/>
          <p:nvPr/>
        </p:nvGrpSpPr>
        <p:grpSpPr>
          <a:xfrm>
            <a:off x="368935" y="1289685"/>
            <a:ext cx="8518525" cy="2933065"/>
            <a:chOff x="1098" y="2496"/>
            <a:chExt cx="16738" cy="3948"/>
          </a:xfrm>
        </p:grpSpPr>
        <p:pic>
          <p:nvPicPr>
            <p:cNvPr id="3" name="图片 116" descr="散装"/>
            <p:cNvPicPr>
              <a:picLocks noChangeAspect="1"/>
            </p:cNvPicPr>
            <p:nvPr/>
          </p:nvPicPr>
          <p:blipFill>
            <a:blip r:embed="rId1"/>
            <a:stretch>
              <a:fillRect/>
            </a:stretch>
          </p:blipFill>
          <p:spPr>
            <a:xfrm>
              <a:off x="1098" y="2496"/>
              <a:ext cx="5665" cy="3933"/>
            </a:xfrm>
            <a:prstGeom prst="rect">
              <a:avLst/>
            </a:prstGeom>
            <a:noFill/>
            <a:ln w="9525">
              <a:noFill/>
            </a:ln>
          </p:spPr>
        </p:pic>
        <p:pic>
          <p:nvPicPr>
            <p:cNvPr id="7" name="图片 117" descr="单件货物"/>
            <p:cNvPicPr>
              <a:picLocks noChangeAspect="1"/>
            </p:cNvPicPr>
            <p:nvPr/>
          </p:nvPicPr>
          <p:blipFill>
            <a:blip r:embed="rId2"/>
            <a:stretch>
              <a:fillRect/>
            </a:stretch>
          </p:blipFill>
          <p:spPr>
            <a:xfrm>
              <a:off x="7037" y="2496"/>
              <a:ext cx="5270" cy="3928"/>
            </a:xfrm>
            <a:prstGeom prst="rect">
              <a:avLst/>
            </a:prstGeom>
            <a:noFill/>
            <a:ln w="9525">
              <a:noFill/>
            </a:ln>
          </p:spPr>
        </p:pic>
        <p:pic>
          <p:nvPicPr>
            <p:cNvPr id="9" name="图片 118" descr="集装货物"/>
            <p:cNvPicPr>
              <a:picLocks noChangeAspect="1"/>
            </p:cNvPicPr>
            <p:nvPr/>
          </p:nvPicPr>
          <p:blipFill>
            <a:blip r:embed="rId3"/>
            <a:stretch>
              <a:fillRect/>
            </a:stretch>
          </p:blipFill>
          <p:spPr>
            <a:xfrm>
              <a:off x="12526" y="2496"/>
              <a:ext cx="5311" cy="3949"/>
            </a:xfrm>
            <a:prstGeom prst="rect">
              <a:avLst/>
            </a:prstGeom>
            <a:noFill/>
            <a:ln w="9525">
              <a:noFill/>
            </a:ln>
          </p:spPr>
        </p:pic>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1"/>
          <p:cNvSpPr>
            <a:spLocks noChangeArrowheads="1"/>
          </p:cNvSpPr>
          <p:nvPr/>
        </p:nvSpPr>
        <p:spPr bwMode="auto">
          <a:xfrm>
            <a:off x="546100" y="909955"/>
            <a:ext cx="8066405" cy="5816600"/>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800" b="1">
                <a:solidFill>
                  <a:srgbClr val="1B2F47"/>
                </a:solidFill>
                <a:latin typeface="微软雅黑" panose="020B0503020204020204" charset="-122"/>
                <a:ea typeface="微软雅黑" panose="020B0503020204020204" charset="-122"/>
              </a:rPr>
              <a:t>1．装卸搬运距离最短</a:t>
            </a:r>
            <a:endParaRPr sz="18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a:solidFill>
                  <a:srgbClr val="1B2F47"/>
                </a:solidFill>
                <a:latin typeface="微软雅黑" panose="020B0503020204020204" charset="-122"/>
                <a:ea typeface="微软雅黑" panose="020B0503020204020204" charset="-122"/>
              </a:rPr>
              <a:t>搬运距离的长短与搬运作业量的大小和搬运作业的效率是密切相关的。装卸搬运距离的缩短，可以节省劳动消耗，缩短搬运时间，减少搬运中的消耗。</a:t>
            </a:r>
            <a:endParaRPr sz="18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b="1">
                <a:solidFill>
                  <a:srgbClr val="1B2F47"/>
                </a:solidFill>
                <a:latin typeface="微软雅黑" panose="020B0503020204020204" charset="-122"/>
                <a:ea typeface="微软雅黑" panose="020B0503020204020204" charset="-122"/>
              </a:rPr>
              <a:t>2．装卸搬运时间要少</a:t>
            </a:r>
            <a:endParaRPr sz="18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a:solidFill>
                  <a:srgbClr val="1B2F47"/>
                </a:solidFill>
                <a:latin typeface="微软雅黑" panose="020B0503020204020204" charset="-122"/>
                <a:ea typeface="微软雅黑" panose="020B0503020204020204" charset="-122"/>
              </a:rPr>
              <a:t>在装卸搬运作业中，通过机械化、自动化作业，尽量缩短装卸搬运时间，不但能节约费用，提高效率，而且能提高物流速度，激活整体物流过程，及时满足客户的需求。</a:t>
            </a:r>
            <a:endParaRPr sz="18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b="1">
                <a:solidFill>
                  <a:srgbClr val="1B2F47"/>
                </a:solidFill>
                <a:latin typeface="微软雅黑" panose="020B0503020204020204" charset="-122"/>
                <a:ea typeface="微软雅黑" panose="020B0503020204020204" charset="-122"/>
              </a:rPr>
              <a:t>3．装卸搬运质量要高</a:t>
            </a:r>
            <a:endParaRPr sz="18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a:solidFill>
                  <a:srgbClr val="1B2F47"/>
                </a:solidFill>
                <a:latin typeface="微软雅黑" panose="020B0503020204020204" charset="-122"/>
                <a:ea typeface="微软雅黑" panose="020B0503020204020204" charset="-122"/>
              </a:rPr>
              <a:t>这是装卸搬运的核心目标。主要是指能够按客户要求的数量、品种，安全及时地将货物装卸搬运到指定的位置。</a:t>
            </a:r>
            <a:endParaRPr sz="18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b="1">
                <a:solidFill>
                  <a:srgbClr val="1B2F47"/>
                </a:solidFill>
                <a:latin typeface="微软雅黑" panose="020B0503020204020204" charset="-122"/>
                <a:ea typeface="微软雅黑" panose="020B0503020204020204" charset="-122"/>
              </a:rPr>
              <a:t>4．装卸搬运费用要省</a:t>
            </a:r>
            <a:endParaRPr sz="18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a:solidFill>
                  <a:srgbClr val="1B2F47"/>
                </a:solidFill>
                <a:latin typeface="微软雅黑" panose="020B0503020204020204" charset="-122"/>
                <a:ea typeface="微软雅黑" panose="020B0503020204020204" charset="-122"/>
              </a:rPr>
              <a:t>实现装卸搬运作业机械化、自动化和物流现代化，既能大幅度削减作业人员，降低人工费用，又能提高装卸搬运效率，降低装卸搬运成本，装卸搬运费用肯定也能随之较大幅度节省。</a:t>
            </a:r>
            <a:endParaRPr sz="1800">
              <a:solidFill>
                <a:srgbClr val="1B2F47"/>
              </a:solidFill>
              <a:latin typeface="微软雅黑" panose="020B0503020204020204" charset="-122"/>
              <a:ea typeface="微软雅黑" panose="020B0503020204020204" charset="-122"/>
            </a:endParaRPr>
          </a:p>
        </p:txBody>
      </p:sp>
      <p:sp>
        <p:nvSpPr>
          <p:cNvPr id="17411" name="矩形 2"/>
          <p:cNvSpPr>
            <a:spLocks noGrp="1"/>
          </p:cNvSpPr>
          <p:nvPr>
            <p:ph type="title" idx="4294967295"/>
          </p:nvPr>
        </p:nvSpPr>
        <p:spPr/>
        <p:txBody>
          <a:bodyPr vert="horz" wrap="square" lIns="91440" tIns="45720" rIns="91440" bIns="45720" anchor="ctr" anchorCtr="0"/>
          <a:p>
            <a:pPr eaLnBrk="1" hangingPunct="1"/>
            <a:r>
              <a:rPr lang="zh-CN" altLang="en-US" dirty="0">
                <a:solidFill>
                  <a:schemeClr val="tx1"/>
                </a:solidFill>
                <a:ea typeface="宋体" panose="02010600030101010101" pitchFamily="2" charset="-122"/>
              </a:rPr>
              <a:t>三、装卸搬运的合理化 </a:t>
            </a:r>
            <a:endParaRPr lang="zh-CN" altLang="en-US" dirty="0">
              <a:solidFill>
                <a:schemeClr val="tx1"/>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1"/>
          <p:cNvSpPr>
            <a:spLocks noChangeArrowheads="1"/>
          </p:cNvSpPr>
          <p:nvPr/>
        </p:nvSpPr>
        <p:spPr bwMode="auto">
          <a:xfrm>
            <a:off x="539750" y="1124268"/>
            <a:ext cx="8066405" cy="5539740"/>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2000">
                <a:solidFill>
                  <a:srgbClr val="1B2F47"/>
                </a:solidFill>
                <a:latin typeface="微软雅黑" panose="020B0503020204020204" charset="-122"/>
                <a:ea typeface="微软雅黑" panose="020B0503020204020204" charset="-122"/>
              </a:rPr>
              <a:t>装卸搬运作业内容复杂，人力耗费和成本耗费较大，因此，装卸搬运活动的合理化对于物流整体的合理化至关重要。它可以从以下几方面着手。</a:t>
            </a:r>
            <a:endParaRPr sz="20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2000" b="1">
                <a:solidFill>
                  <a:srgbClr val="1B2F47"/>
                </a:solidFill>
                <a:latin typeface="微软雅黑" panose="020B0503020204020204" charset="-122"/>
                <a:ea typeface="微软雅黑" panose="020B0503020204020204" charset="-122"/>
              </a:rPr>
              <a:t>1．防止无效装卸搬运</a:t>
            </a:r>
            <a:endParaRPr sz="20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2000">
                <a:solidFill>
                  <a:srgbClr val="1B2F47"/>
                </a:solidFill>
                <a:latin typeface="微软雅黑" panose="020B0503020204020204" charset="-122"/>
                <a:ea typeface="微软雅黑" panose="020B0503020204020204" charset="-122"/>
              </a:rPr>
              <a:t>无效装卸搬运即不合理的装卸搬运，应尽量避免，可以采取多种措施。</a:t>
            </a:r>
            <a:endParaRPr sz="20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2000">
                <a:solidFill>
                  <a:srgbClr val="1B2F47"/>
                </a:solidFill>
                <a:latin typeface="微软雅黑" panose="020B0503020204020204" charset="-122"/>
                <a:ea typeface="微软雅黑" panose="020B0503020204020204" charset="-122"/>
              </a:rPr>
              <a:t>（1）尽量减少装卸次数，缩短搬运距离；</a:t>
            </a:r>
            <a:endParaRPr sz="20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2000">
                <a:solidFill>
                  <a:srgbClr val="1B2F47"/>
                </a:solidFill>
                <a:latin typeface="微软雅黑" panose="020B0503020204020204" charset="-122"/>
                <a:ea typeface="微软雅黑" panose="020B0503020204020204" charset="-122"/>
              </a:rPr>
              <a:t>（2）增强包装的轻型化、简单化、实用化，避免过度包装，减少无效负荷；</a:t>
            </a:r>
            <a:endParaRPr sz="20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2000">
                <a:solidFill>
                  <a:srgbClr val="1B2F47"/>
                </a:solidFill>
                <a:latin typeface="微软雅黑" panose="020B0503020204020204" charset="-122"/>
                <a:ea typeface="微软雅黑" panose="020B0503020204020204" charset="-122"/>
              </a:rPr>
              <a:t>（3）努力提高被装卸货物的纯度；</a:t>
            </a:r>
            <a:endParaRPr sz="20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2000">
                <a:solidFill>
                  <a:srgbClr val="1B2F47"/>
                </a:solidFill>
                <a:latin typeface="微软雅黑" panose="020B0503020204020204" charset="-122"/>
                <a:ea typeface="微软雅黑" panose="020B0503020204020204" charset="-122"/>
              </a:rPr>
              <a:t>（4）充分发挥装卸搬运机械设备的能力和装载空间，提高装载效率；</a:t>
            </a:r>
            <a:endParaRPr sz="20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2000">
                <a:solidFill>
                  <a:srgbClr val="1B2F47"/>
                </a:solidFill>
                <a:latin typeface="微软雅黑" panose="020B0503020204020204" charset="-122"/>
                <a:ea typeface="微软雅黑" panose="020B0503020204020204" charset="-122"/>
              </a:rPr>
              <a:t>（5）采用集装方式，进行多式联运等。</a:t>
            </a:r>
            <a:endParaRPr sz="2000" b="1">
              <a:solidFill>
                <a:srgbClr val="1B2F47"/>
              </a:solidFill>
              <a:latin typeface="微软雅黑" panose="020B0503020204020204" charset="-122"/>
              <a:ea typeface="微软雅黑" panose="020B0503020204020204" charset="-122"/>
            </a:endParaRPr>
          </a:p>
        </p:txBody>
      </p:sp>
      <p:sp>
        <p:nvSpPr>
          <p:cNvPr id="17411" name="矩形 2"/>
          <p:cNvSpPr>
            <a:spLocks noGrp="1"/>
          </p:cNvSpPr>
          <p:nvPr>
            <p:ph type="title" idx="4294967295"/>
          </p:nvPr>
        </p:nvSpPr>
        <p:spPr/>
        <p:txBody>
          <a:bodyPr vert="horz" wrap="square" lIns="91440" tIns="45720" rIns="91440" bIns="45720" anchor="ctr" anchorCtr="0"/>
          <a:p>
            <a:pPr eaLnBrk="1" hangingPunct="1"/>
            <a:r>
              <a:rPr lang="zh-CN" altLang="en-US" dirty="0">
                <a:solidFill>
                  <a:schemeClr val="tx1"/>
                </a:solidFill>
                <a:ea typeface="宋体" panose="02010600030101010101" pitchFamily="2" charset="-122"/>
              </a:rPr>
              <a:t>三、装卸搬运的合理化 </a:t>
            </a:r>
            <a:endParaRPr lang="zh-CN" altLang="en-US" dirty="0">
              <a:solidFill>
                <a:schemeClr val="tx1"/>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灯片编号占位符 5"/>
          <p:cNvSpPr txBox="1">
            <a:spLocks noGrp="1"/>
          </p:cNvSpPr>
          <p:nvPr/>
        </p:nvSpPr>
        <p:spPr>
          <a:xfrm>
            <a:off x="6553200" y="6245225"/>
            <a:ext cx="2133600" cy="476250"/>
          </a:xfrm>
          <a:prstGeom prst="rect">
            <a:avLst/>
          </a:prstGeom>
          <a:no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r" eaLnBrk="1" hangingPunct="1">
              <a:spcBef>
                <a:spcPct val="0"/>
              </a:spcBef>
              <a:buNone/>
            </a:pPr>
            <a:fld id="{9A0DB2DC-4C9A-4742-B13C-FB6460FD3503}" type="slidenum">
              <a:rPr lang="en-US" altLang="en-US" sz="1400" dirty="0">
                <a:ea typeface="宋体" panose="02010600030101010101" pitchFamily="2" charset="-122"/>
              </a:rPr>
            </a:fld>
            <a:endParaRPr lang="en-US" altLang="en-US" sz="1400" dirty="0">
              <a:ea typeface="宋体" panose="02010600030101010101" pitchFamily="2" charset="-122"/>
            </a:endParaRPr>
          </a:p>
        </p:txBody>
      </p:sp>
      <p:sp>
        <p:nvSpPr>
          <p:cNvPr id="18435" name="矩形 2"/>
          <p:cNvSpPr>
            <a:spLocks noGrp="1"/>
          </p:cNvSpPr>
          <p:nvPr>
            <p:ph type="title" idx="4294967295"/>
          </p:nvPr>
        </p:nvSpPr>
        <p:spPr/>
        <p:txBody>
          <a:bodyPr vert="horz" wrap="square" lIns="91440" tIns="45720" rIns="91440" bIns="45720" anchor="ctr" anchorCtr="0"/>
          <a:p>
            <a:pPr eaLnBrk="1" hangingPunct="1"/>
            <a:r>
              <a:rPr lang="zh-CN" altLang="en-US" dirty="0">
                <a:ea typeface="宋体" panose="02010600030101010101" pitchFamily="2" charset="-122"/>
              </a:rPr>
              <a:t>三、装卸搬运的合理化</a:t>
            </a:r>
            <a:endParaRPr lang="zh-CN" altLang="en-US" dirty="0">
              <a:ea typeface="宋体" panose="02010600030101010101" pitchFamily="2" charset="-122"/>
            </a:endParaRPr>
          </a:p>
        </p:txBody>
      </p:sp>
      <p:sp>
        <p:nvSpPr>
          <p:cNvPr id="18436" name="矩形 3"/>
          <p:cNvSpPr>
            <a:spLocks noGrp="1"/>
          </p:cNvSpPr>
          <p:nvPr>
            <p:ph type="body" idx="4294967295"/>
          </p:nvPr>
        </p:nvSpPr>
        <p:spPr>
          <a:xfrm>
            <a:off x="611188" y="1628775"/>
            <a:ext cx="8208962" cy="4895850"/>
          </a:xfrm>
        </p:spPr>
        <p:txBody>
          <a:bodyPr vert="horz" wrap="square" lIns="91440" tIns="45720" rIns="91440" bIns="45720" anchor="t" anchorCtr="0"/>
          <a:p>
            <a:pPr marL="0" indent="457200" algn="l" defTabSz="914400" eaLnBrk="1" fontAlgn="auto" hangingPunct="1">
              <a:lnSpc>
                <a:spcPct val="150000"/>
              </a:lnSpc>
              <a:spcBef>
                <a:spcPts val="0"/>
              </a:spcBef>
              <a:buClrTx/>
              <a:buSzTx/>
            </a:pPr>
            <a:r>
              <a:rPr sz="2000" kern="1200">
                <a:solidFill>
                  <a:srgbClr val="1B2F47"/>
                </a:solidFill>
                <a:latin typeface="微软雅黑" panose="020B0503020204020204" charset="-122"/>
                <a:ea typeface="微软雅黑" panose="020B0503020204020204" charset="-122"/>
              </a:rPr>
              <a:t>3.2  提高装卸搬运的灵活性</a:t>
            </a:r>
            <a:endParaRPr sz="2000" kern="1200">
              <a:solidFill>
                <a:srgbClr val="1B2F47"/>
              </a:solidFill>
              <a:latin typeface="微软雅黑" panose="020B0503020204020204" charset="-122"/>
              <a:ea typeface="微软雅黑" panose="020B0503020204020204" charset="-122"/>
            </a:endParaRPr>
          </a:p>
          <a:p>
            <a:pPr marL="0" indent="457200" algn="l" defTabSz="914400" eaLnBrk="1" fontAlgn="auto" hangingPunct="1">
              <a:lnSpc>
                <a:spcPct val="150000"/>
              </a:lnSpc>
              <a:spcBef>
                <a:spcPts val="0"/>
              </a:spcBef>
              <a:buClrTx/>
              <a:buSzTx/>
            </a:pPr>
            <a:r>
              <a:rPr sz="2000" kern="1200">
                <a:solidFill>
                  <a:srgbClr val="1B2F47"/>
                </a:solidFill>
                <a:latin typeface="微软雅黑" panose="020B0503020204020204" charset="-122"/>
                <a:ea typeface="微软雅黑" panose="020B0503020204020204" charset="-122"/>
              </a:rPr>
              <a:t>装卸、搬运的灵活性，根据物料所处的状态，即物料装卸、搬运的难易程度，可分为不同的级别。 </a:t>
            </a:r>
            <a:endParaRPr sz="2000" kern="1200">
              <a:solidFill>
                <a:srgbClr val="1B2F47"/>
              </a:solidFill>
              <a:latin typeface="微软雅黑" panose="020B0503020204020204" charset="-122"/>
              <a:ea typeface="微软雅黑" panose="020B0503020204020204" charset="-122"/>
            </a:endParaRPr>
          </a:p>
          <a:p>
            <a:pPr marL="0" indent="457200" algn="l" defTabSz="914400" eaLnBrk="1" fontAlgn="auto" hangingPunct="1">
              <a:lnSpc>
                <a:spcPct val="150000"/>
              </a:lnSpc>
              <a:spcBef>
                <a:spcPts val="0"/>
              </a:spcBef>
              <a:buClrTx/>
              <a:buSzTx/>
            </a:pPr>
            <a:r>
              <a:rPr sz="2000" kern="1200">
                <a:solidFill>
                  <a:srgbClr val="1B2F47"/>
                </a:solidFill>
                <a:latin typeface="微软雅黑" panose="020B0503020204020204" charset="-122"/>
                <a:ea typeface="微软雅黑" panose="020B0503020204020204" charset="-122"/>
              </a:rPr>
              <a:t>0级——物料杂乱地堆在地面上的状态。 </a:t>
            </a:r>
            <a:endParaRPr sz="2000" kern="1200">
              <a:solidFill>
                <a:srgbClr val="1B2F47"/>
              </a:solidFill>
              <a:latin typeface="微软雅黑" panose="020B0503020204020204" charset="-122"/>
              <a:ea typeface="微软雅黑" panose="020B0503020204020204" charset="-122"/>
            </a:endParaRPr>
          </a:p>
          <a:p>
            <a:pPr marL="0" indent="457200" algn="l" defTabSz="914400" eaLnBrk="1" fontAlgn="auto" hangingPunct="1">
              <a:lnSpc>
                <a:spcPct val="150000"/>
              </a:lnSpc>
              <a:spcBef>
                <a:spcPts val="0"/>
              </a:spcBef>
              <a:buClrTx/>
              <a:buSzTx/>
            </a:pPr>
            <a:r>
              <a:rPr sz="2000" kern="1200">
                <a:solidFill>
                  <a:srgbClr val="1B2F47"/>
                </a:solidFill>
                <a:latin typeface="微软雅黑" panose="020B0503020204020204" charset="-122"/>
                <a:ea typeface="微软雅黑" panose="020B0503020204020204" charset="-122"/>
              </a:rPr>
              <a:t>1级——物料装箱或经捆扎后的状态。 </a:t>
            </a:r>
            <a:endParaRPr sz="2000" kern="1200">
              <a:solidFill>
                <a:srgbClr val="1B2F47"/>
              </a:solidFill>
              <a:latin typeface="微软雅黑" panose="020B0503020204020204" charset="-122"/>
              <a:ea typeface="微软雅黑" panose="020B0503020204020204" charset="-122"/>
            </a:endParaRPr>
          </a:p>
          <a:p>
            <a:pPr marL="0" indent="457200" algn="l" defTabSz="914400" eaLnBrk="1" fontAlgn="auto" hangingPunct="1">
              <a:lnSpc>
                <a:spcPct val="150000"/>
              </a:lnSpc>
              <a:spcBef>
                <a:spcPts val="0"/>
              </a:spcBef>
              <a:buClrTx/>
              <a:buSzTx/>
            </a:pPr>
            <a:r>
              <a:rPr sz="2000" kern="1200">
                <a:solidFill>
                  <a:srgbClr val="1B2F47"/>
                </a:solidFill>
                <a:latin typeface="微软雅黑" panose="020B0503020204020204" charset="-122"/>
                <a:ea typeface="微软雅黑" panose="020B0503020204020204" charset="-122"/>
              </a:rPr>
              <a:t>2级——箱子或被捆扎后的物料，下面放有枕木或其他衬垫后，便于叉车或其他机械作业的状态。 </a:t>
            </a:r>
            <a:endParaRPr sz="2000" kern="1200">
              <a:solidFill>
                <a:srgbClr val="1B2F47"/>
              </a:solidFill>
              <a:latin typeface="微软雅黑" panose="020B0503020204020204" charset="-122"/>
              <a:ea typeface="微软雅黑" panose="020B0503020204020204" charset="-122"/>
            </a:endParaRPr>
          </a:p>
          <a:p>
            <a:pPr marL="0" indent="457200" algn="l" defTabSz="914400" eaLnBrk="1" fontAlgn="auto" hangingPunct="1">
              <a:lnSpc>
                <a:spcPct val="150000"/>
              </a:lnSpc>
              <a:spcBef>
                <a:spcPts val="0"/>
              </a:spcBef>
              <a:buClrTx/>
              <a:buSzTx/>
            </a:pPr>
            <a:r>
              <a:rPr sz="2000" kern="1200">
                <a:solidFill>
                  <a:srgbClr val="1B2F47"/>
                </a:solidFill>
                <a:latin typeface="微软雅黑" panose="020B0503020204020204" charset="-122"/>
                <a:ea typeface="微软雅黑" panose="020B0503020204020204" charset="-122"/>
              </a:rPr>
              <a:t>3级——物料被放于台车上或用起重机吊钩钩住，即刻移动的状态。 </a:t>
            </a:r>
            <a:endParaRPr sz="2000" kern="1200">
              <a:solidFill>
                <a:srgbClr val="1B2F47"/>
              </a:solidFill>
              <a:latin typeface="微软雅黑" panose="020B0503020204020204" charset="-122"/>
              <a:ea typeface="微软雅黑" panose="020B0503020204020204" charset="-122"/>
            </a:endParaRPr>
          </a:p>
          <a:p>
            <a:pPr marL="0" indent="457200" algn="l" defTabSz="914400" eaLnBrk="1" fontAlgn="auto" hangingPunct="1">
              <a:lnSpc>
                <a:spcPct val="150000"/>
              </a:lnSpc>
              <a:spcBef>
                <a:spcPts val="0"/>
              </a:spcBef>
              <a:buClrTx/>
              <a:buSzTx/>
            </a:pPr>
            <a:r>
              <a:rPr sz="2000" kern="1200">
                <a:solidFill>
                  <a:srgbClr val="1B2F47"/>
                </a:solidFill>
                <a:latin typeface="微软雅黑" panose="020B0503020204020204" charset="-122"/>
                <a:ea typeface="微软雅黑" panose="020B0503020204020204" charset="-122"/>
              </a:rPr>
              <a:t>4级——被装卸、搬运的物料，已经被起动、直接作业的状态。 </a:t>
            </a:r>
            <a:endParaRPr sz="2000" kern="1200">
              <a:solidFill>
                <a:srgbClr val="1B2F47"/>
              </a:solidFill>
              <a:latin typeface="微软雅黑" panose="020B0503020204020204" charset="-122"/>
              <a:ea typeface="微软雅黑" panose="020B0503020204020204" charset="-122"/>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灯片编号占位符 5"/>
          <p:cNvSpPr txBox="1">
            <a:spLocks noGrp="1"/>
          </p:cNvSpPr>
          <p:nvPr/>
        </p:nvSpPr>
        <p:spPr>
          <a:xfrm>
            <a:off x="6553200" y="6245225"/>
            <a:ext cx="2133600" cy="476250"/>
          </a:xfrm>
          <a:prstGeom prst="rect">
            <a:avLst/>
          </a:prstGeom>
          <a:no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r" eaLnBrk="1" hangingPunct="1">
              <a:spcBef>
                <a:spcPct val="0"/>
              </a:spcBef>
              <a:buNone/>
            </a:pPr>
            <a:fld id="{9A0DB2DC-4C9A-4742-B13C-FB6460FD3503}" type="slidenum">
              <a:rPr lang="en-US" altLang="en-US" sz="1400" dirty="0">
                <a:ea typeface="宋体" panose="02010600030101010101" pitchFamily="2" charset="-122"/>
              </a:rPr>
            </a:fld>
            <a:endParaRPr lang="en-US" altLang="en-US" sz="1400" dirty="0">
              <a:ea typeface="宋体" panose="02010600030101010101" pitchFamily="2" charset="-122"/>
            </a:endParaRPr>
          </a:p>
        </p:txBody>
      </p:sp>
      <p:sp>
        <p:nvSpPr>
          <p:cNvPr id="19459" name="矩形 2"/>
          <p:cNvSpPr>
            <a:spLocks noGrp="1"/>
          </p:cNvSpPr>
          <p:nvPr>
            <p:ph type="title" idx="4294967295"/>
          </p:nvPr>
        </p:nvSpPr>
        <p:spPr/>
        <p:txBody>
          <a:bodyPr vert="horz" wrap="square" lIns="91440" tIns="45720" rIns="91440" bIns="45720" anchor="ctr" anchorCtr="0"/>
          <a:p>
            <a:pPr eaLnBrk="1" hangingPunct="1"/>
            <a:r>
              <a:rPr lang="zh-CN" altLang="en-US" dirty="0">
                <a:ea typeface="宋体" panose="02010600030101010101" pitchFamily="2" charset="-122"/>
              </a:rPr>
              <a:t>三、装卸搬运的合理化</a:t>
            </a:r>
            <a:endParaRPr lang="zh-CN" altLang="en-US" dirty="0">
              <a:ea typeface="宋体" panose="02010600030101010101" pitchFamily="2" charset="-122"/>
            </a:endParaRPr>
          </a:p>
        </p:txBody>
      </p:sp>
      <p:pic>
        <p:nvPicPr>
          <p:cNvPr id="19460" name="图片 4" descr="40"/>
          <p:cNvPicPr>
            <a:picLocks noGrp="1" noChangeAspect="1"/>
          </p:cNvPicPr>
          <p:nvPr>
            <p:ph type="body" idx="4294967295"/>
          </p:nvPr>
        </p:nvPicPr>
        <p:blipFill>
          <a:blip r:embed="rId1"/>
          <a:srcRect r="3627" b="1450"/>
          <a:stretch>
            <a:fillRect/>
          </a:stretch>
        </p:blipFill>
        <p:spPr>
          <a:xfrm>
            <a:off x="827088" y="2492375"/>
            <a:ext cx="7705725" cy="3744913"/>
          </a:xfrm>
        </p:spPr>
      </p:pic>
      <p:sp>
        <p:nvSpPr>
          <p:cNvPr id="19461" name="矩形 5"/>
          <p:cNvSpPr/>
          <p:nvPr/>
        </p:nvSpPr>
        <p:spPr>
          <a:xfrm>
            <a:off x="900113" y="1768475"/>
            <a:ext cx="3482975" cy="519113"/>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latinLnBrk="1" hangingPunct="1">
              <a:spcBef>
                <a:spcPct val="0"/>
              </a:spcBef>
              <a:buNone/>
            </a:pPr>
            <a:r>
              <a:rPr lang="zh-CN" altLang="en-US" sz="2800" dirty="0">
                <a:ea typeface="宋体" panose="02010600030101010101" pitchFamily="2" charset="-122"/>
              </a:rPr>
              <a:t>装卸搬运的活性指数 </a:t>
            </a:r>
            <a:endParaRPr lang="zh-CN" altLang="en-US" sz="2800" dirty="0">
              <a:ea typeface="宋体" panose="02010600030101010101" pitchFamily="2" charset="-122"/>
            </a:endParaRP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5423"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266224" y="1231106"/>
            <a:ext cx="103632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小提示</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27" name="组合 26"/>
          <p:cNvGrpSpPr/>
          <p:nvPr/>
        </p:nvGrpSpPr>
        <p:grpSpPr>
          <a:xfrm>
            <a:off x="773906" y="2065020"/>
            <a:ext cx="7589463" cy="2848025"/>
            <a:chOff x="1625" y="2221"/>
            <a:chExt cx="15935" cy="5980"/>
          </a:xfrm>
        </p:grpSpPr>
        <p:sp>
          <p:nvSpPr>
            <p:cNvPr id="15" name="文本框 14"/>
            <p:cNvSpPr txBox="1"/>
            <p:nvPr/>
          </p:nvSpPr>
          <p:spPr>
            <a:xfrm>
              <a:off x="6760" y="3541"/>
              <a:ext cx="10291" cy="1936"/>
            </a:xfrm>
            <a:prstGeom prst="rect">
              <a:avLst/>
            </a:prstGeom>
            <a:noFill/>
          </p:spPr>
          <p:txBody>
            <a:bodyPr wrap="square" rtlCol="0">
              <a:spAutoFit/>
            </a:bodyPr>
            <a:p>
              <a:pPr indent="0" algn="l" fontAlgn="auto">
                <a:lnSpc>
                  <a:spcPct val="150000"/>
                </a:lnSpc>
              </a:pPr>
              <a:r>
                <a:rPr lang="zh-CN" altLang="en-US" sz="1800">
                  <a:solidFill>
                    <a:srgbClr val="1B2F47"/>
                  </a:solidFill>
                  <a:latin typeface="微软雅黑" panose="020B0503020204020204" charset="-122"/>
                  <a:ea typeface="微软雅黑" panose="020B0503020204020204" charset="-122"/>
                </a:rPr>
                <a:t>你能准确的分析出物品的状态及其对应的活性指数吗？</a:t>
              </a:r>
              <a:endParaRPr lang="zh-CN" altLang="en-US" sz="1800">
                <a:solidFill>
                  <a:srgbClr val="1B2F47"/>
                </a:solidFill>
                <a:latin typeface="微软雅黑" panose="020B0503020204020204" charset="-122"/>
                <a:ea typeface="微软雅黑" panose="020B0503020204020204" charset="-122"/>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sz="100"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sz="100"/>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sz="100"/>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sz="100"/>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sz="100"/>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sz="100"/>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sz="100"/>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sz="100"/>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sz="100"/>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sz="100"/>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sz="100"/>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sz="100"/>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sz="100"/>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sz="100"/>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sz="100"/>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sz="100"/>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sz="100"/>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sz="100"/>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sz="100"/>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sz="100"/>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sz="100"/>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sz="100"/>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sz="100"/>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sz="100"/>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sz="100"/>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sz="100"/>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sz="100"/>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sz="100"/>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sz="100"/>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sz="100"/>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sz="100"/>
              </a:p>
            </p:txBody>
          </p:sp>
        </p:grpSp>
        <p:sp>
          <p:nvSpPr>
            <p:cNvPr id="24" name="文本框 23"/>
            <p:cNvSpPr txBox="1"/>
            <p:nvPr/>
          </p:nvSpPr>
          <p:spPr>
            <a:xfrm>
              <a:off x="6717" y="2809"/>
              <a:ext cx="1824" cy="773"/>
            </a:xfrm>
            <a:prstGeom prst="rect">
              <a:avLst/>
            </a:prstGeom>
            <a:noFill/>
          </p:spPr>
          <p:txBody>
            <a:bodyPr wrap="none" rtlCol="0">
              <a:spAutoFit/>
            </a:bodyPr>
            <a:p>
              <a:r>
                <a:rPr lang="zh-CN" altLang="en-US" sz="1800" b="1">
                  <a:solidFill>
                    <a:srgbClr val="B82B14"/>
                  </a:solidFill>
                  <a:latin typeface="微软雅黑" panose="020B0503020204020204" charset="-122"/>
                  <a:ea typeface="微软雅黑" panose="020B0503020204020204" charset="-122"/>
                </a:rPr>
                <a:t>小提示</a:t>
              </a:r>
              <a:endParaRPr lang="zh-CN" altLang="en-US" sz="18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700"/>
              <a:ext cx="11103" cy="5051"/>
              <a:chOff x="7215" y="2696"/>
              <a:chExt cx="10256" cy="4766"/>
            </a:xfrm>
          </p:grpSpPr>
          <p:cxnSp>
            <p:nvCxnSpPr>
              <p:cNvPr id="10247" name="直接连接符 26"/>
              <p:cNvCxnSpPr/>
              <p:nvPr/>
            </p:nvCxnSpPr>
            <p:spPr>
              <a:xfrm flipV="1">
                <a:off x="7215" y="269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447"/>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38541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92869" y="1231106"/>
            <a:ext cx="1289209" cy="414020"/>
          </a:xfrm>
          <a:prstGeom prst="rect">
            <a:avLst/>
          </a:prstGeom>
        </p:spPr>
        <p:txBody>
          <a:bodyPr wrap="square">
            <a:spAutoFit/>
          </a:bodyPr>
          <a:lstStyle/>
          <a:p>
            <a:pPr algn="l"/>
            <a:r>
              <a:rPr lang="zh-CN" altLang="zh-CN" sz="2100" b="1">
                <a:solidFill>
                  <a:schemeClr val="bg1"/>
                </a:solidFill>
                <a:latin typeface="微软雅黑" panose="020B0503020204020204" charset="-122"/>
                <a:ea typeface="微软雅黑" panose="020B0503020204020204" charset="-122"/>
                <a:cs typeface="Hiragino Sans GB W3"/>
                <a:sym typeface="+mn-ea"/>
              </a:rPr>
              <a:t>任务目标</a:t>
            </a:r>
            <a:endParaRPr lang="zh-CN" altLang="zh-CN" sz="2100" b="1">
              <a:solidFill>
                <a:schemeClr val="bg1"/>
              </a:solidFill>
              <a:latin typeface="微软雅黑" panose="020B0503020204020204" charset="-122"/>
              <a:ea typeface="微软雅黑" panose="020B0503020204020204" charset="-122"/>
              <a:cs typeface="Hiragino Sans GB W3"/>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1452563" y="2680811"/>
            <a:ext cx="6410325" cy="2159318"/>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00"/>
          </a:p>
        </p:txBody>
      </p:sp>
      <p:sp>
        <p:nvSpPr>
          <p:cNvPr id="14" name="矩形 13"/>
          <p:cNvSpPr>
            <a:spLocks noChangeArrowheads="1"/>
          </p:cNvSpPr>
          <p:nvPr/>
        </p:nvSpPr>
        <p:spPr bwMode="auto">
          <a:xfrm>
            <a:off x="1609725" y="2717006"/>
            <a:ext cx="6198870" cy="1614805"/>
          </a:xfrm>
          <a:prstGeom prst="rect">
            <a:avLst/>
          </a:prstGeom>
          <a:noFill/>
          <a:ln w="9525">
            <a:noFill/>
            <a:miter lim="800000"/>
          </a:ln>
        </p:spPr>
        <p:txBody>
          <a:bodyPr wrap="square">
            <a:spAutoFit/>
          </a:bodyPr>
          <a:lstStyle/>
          <a:p>
            <a:pPr fontAlgn="auto">
              <a:lnSpc>
                <a:spcPct val="150000"/>
              </a:lnSpc>
            </a:pPr>
            <a:r>
              <a:rPr lang="en-US" altLang="zh-CN" sz="1650">
                <a:solidFill>
                  <a:srgbClr val="1B2F47"/>
                </a:solidFill>
                <a:latin typeface="微软雅黑" panose="020B0503020204020204" charset="-122"/>
                <a:ea typeface="微软雅黑" panose="020B0503020204020204" charset="-122"/>
                <a:cs typeface="Hiragino Sans GB W3"/>
              </a:rPr>
              <a:t>       </a:t>
            </a:r>
            <a:r>
              <a:rPr lang="zh-CN" altLang="zh-CN" sz="1650">
                <a:solidFill>
                  <a:srgbClr val="1B2F47"/>
                </a:solidFill>
                <a:latin typeface="微软雅黑" panose="020B0503020204020204" charset="-122"/>
                <a:ea typeface="微软雅黑" panose="020B0503020204020204" charset="-122"/>
                <a:cs typeface="Hiragino Sans GB W3"/>
              </a:rPr>
              <a:t>每个团队通过实地考察后，选择一家企业，了解该企业目前所使用装卸搬运设备的情况，然后结合其实际情况，讨论分析该企业使用装卸搬运物流设备的优劣势，包括现有设备配备的合理性、必要性、优势、劣势等，并与下节课前进行口头回答。</a:t>
            </a:r>
            <a:endParaRPr lang="zh-CN" altLang="zh-CN" sz="1650">
              <a:solidFill>
                <a:srgbClr val="1B2F47"/>
              </a:solidFill>
              <a:latin typeface="微软雅黑" panose="020B0503020204020204" charset="-122"/>
              <a:ea typeface="微软雅黑" panose="020B0503020204020204" charset="-122"/>
              <a:cs typeface="Hiragino Sans GB W3"/>
            </a:endParaRPr>
          </a:p>
        </p:txBody>
      </p:sp>
      <p:sp>
        <p:nvSpPr>
          <p:cNvPr id="15" name="矩形 14"/>
          <p:cNvSpPr>
            <a:spLocks noChangeArrowheads="1"/>
          </p:cNvSpPr>
          <p:nvPr/>
        </p:nvSpPr>
        <p:spPr bwMode="auto">
          <a:xfrm>
            <a:off x="1577816" y="2005489"/>
            <a:ext cx="6175534" cy="675323"/>
          </a:xfrm>
          <a:prstGeom prst="rect">
            <a:avLst/>
          </a:prstGeom>
          <a:solidFill>
            <a:schemeClr val="accent2"/>
          </a:solidFill>
          <a:ln w="9525">
            <a:solidFill>
              <a:schemeClr val="accent2"/>
            </a:solidFill>
            <a:miter lim="800000"/>
          </a:ln>
        </p:spPr>
        <p:txBody>
          <a:bodyPr anchor="ctr"/>
          <a:lstStyle/>
          <a:p>
            <a:pPr algn="ctr"/>
            <a:r>
              <a:rPr lang="zh-CN" altLang="zh-CN" sz="3000" b="1">
                <a:solidFill>
                  <a:schemeClr val="bg1"/>
                </a:solidFill>
                <a:latin typeface="微软雅黑" panose="020B0503020204020204" charset="-122"/>
                <a:ea typeface="微软雅黑" panose="020B0503020204020204" charset="-122"/>
                <a:cs typeface="Hiragino Sans GB W3"/>
              </a:rPr>
              <a:t>任务目标</a:t>
            </a:r>
            <a:endParaRPr lang="zh-CN" altLang="zh-CN" sz="3000" b="1">
              <a:solidFill>
                <a:schemeClr val="bg1"/>
              </a:solidFill>
              <a:latin typeface="微软雅黑" panose="020B0503020204020204" charset="-122"/>
              <a:ea typeface="微软雅黑" panose="020B0503020204020204" charset="-122"/>
              <a:cs typeface="Hiragino Sans GB W3"/>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38" name="组合 37"/>
          <p:cNvGrpSpPr/>
          <p:nvPr/>
        </p:nvGrpSpPr>
        <p:grpSpPr>
          <a:xfrm>
            <a:off x="111443" y="2292668"/>
            <a:ext cx="2593181" cy="2593181"/>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214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214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214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grpSp>
        <p:nvGrpSpPr>
          <p:cNvPr id="16" name="组合 15"/>
          <p:cNvGrpSpPr/>
          <p:nvPr/>
        </p:nvGrpSpPr>
        <p:grpSpPr>
          <a:xfrm>
            <a:off x="3047303" y="2406301"/>
            <a:ext cx="5995370" cy="2591943"/>
            <a:chOff x="7454" y="5307"/>
            <a:chExt cx="12155" cy="5443"/>
          </a:xfrm>
        </p:grpSpPr>
        <p:grpSp>
          <p:nvGrpSpPr>
            <p:cNvPr id="39" name="组合 38"/>
            <p:cNvGrpSpPr/>
            <p:nvPr/>
          </p:nvGrpSpPr>
          <p:grpSpPr>
            <a:xfrm>
              <a:off x="7467" y="5307"/>
              <a:ext cx="10836" cy="5443"/>
              <a:chOff x="9623" y="5554"/>
              <a:chExt cx="9075" cy="3625"/>
            </a:xfrm>
          </p:grpSpPr>
          <p:sp>
            <p:nvSpPr>
              <p:cNvPr id="75" name="圆角矩形 74"/>
              <p:cNvSpPr/>
              <p:nvPr/>
            </p:nvSpPr>
            <p:spPr>
              <a:xfrm rot="5400000">
                <a:off x="14663" y="1599"/>
                <a:ext cx="80" cy="798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4" name="圆角矩形 13"/>
              <p:cNvSpPr/>
              <p:nvPr/>
            </p:nvSpPr>
            <p:spPr>
              <a:xfrm rot="5400000">
                <a:off x="13653" y="5068"/>
                <a:ext cx="80" cy="814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grpSp>
        <p:sp>
          <p:nvSpPr>
            <p:cNvPr id="15" name="文本框 14"/>
            <p:cNvSpPr txBox="1"/>
            <p:nvPr/>
          </p:nvSpPr>
          <p:spPr>
            <a:xfrm>
              <a:off x="7454" y="6036"/>
              <a:ext cx="12155" cy="4554"/>
            </a:xfrm>
            <a:prstGeom prst="rect">
              <a:avLst/>
            </a:prstGeom>
            <a:noFill/>
          </p:spPr>
          <p:txBody>
            <a:bodyPr wrap="square" rtlCol="0">
              <a:spAutoFit/>
            </a:bodyPr>
            <a:p>
              <a:pPr indent="457200" fontAlgn="auto">
                <a:lnSpc>
                  <a:spcPct val="150000"/>
                </a:lnSpc>
              </a:pPr>
              <a:r>
                <a:rPr lang="en-US" altLang="zh-CN" sz="1800">
                  <a:solidFill>
                    <a:srgbClr val="1B2F47"/>
                  </a:solidFill>
                  <a:latin typeface="微软雅黑" panose="020B0503020204020204" charset="-122"/>
                  <a:ea typeface="微软雅黑" panose="020B0503020204020204" charset="-122"/>
                </a:rPr>
                <a:t> </a:t>
              </a:r>
              <a:r>
                <a:rPr lang="zh-CN" altLang="en-US" sz="1800">
                  <a:solidFill>
                    <a:srgbClr val="1B2F47"/>
                  </a:solidFill>
                  <a:latin typeface="微软雅黑" panose="020B0503020204020204" charset="-122"/>
                  <a:ea typeface="微软雅黑" panose="020B0503020204020204" charset="-122"/>
                </a:rPr>
                <a:t>请指出以下货物的活性指数：</a:t>
              </a:r>
              <a:endParaRPr lang="zh-CN" altLang="en-US" sz="18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800">
                  <a:solidFill>
                    <a:srgbClr val="1B2F47"/>
                  </a:solidFill>
                  <a:latin typeface="微软雅黑" panose="020B0503020204020204" charset="-122"/>
                  <a:ea typeface="微软雅黑" panose="020B0503020204020204" charset="-122"/>
                </a:rPr>
                <a:t>（1）已经用瓦楞纸箱包装好的散堆在仓库地面的上汽车零部件；</a:t>
              </a:r>
              <a:endParaRPr lang="zh-CN" altLang="en-US" sz="18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800">
                  <a:solidFill>
                    <a:srgbClr val="1B2F47"/>
                  </a:solidFill>
                  <a:latin typeface="微软雅黑" panose="020B0503020204020204" charset="-122"/>
                  <a:ea typeface="微软雅黑" panose="020B0503020204020204" charset="-122"/>
                </a:rPr>
                <a:t>（2）正在滑块分拣机上滑动的小件包裹；</a:t>
              </a:r>
              <a:endParaRPr lang="zh-CN" altLang="en-US" sz="18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800">
                  <a:solidFill>
                    <a:srgbClr val="1B2F47"/>
                  </a:solidFill>
                  <a:latin typeface="微软雅黑" panose="020B0503020204020204" charset="-122"/>
                  <a:ea typeface="微软雅黑" panose="020B0503020204020204" charset="-122"/>
                </a:rPr>
                <a:t>（3）已经码放到托盘上的箱装牛奶。</a:t>
              </a:r>
              <a:endParaRPr lang="zh-CN" altLang="en-US" sz="1800">
                <a:solidFill>
                  <a:srgbClr val="1B2F47"/>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1"/>
          <p:cNvSpPr>
            <a:spLocks noChangeArrowheads="1"/>
          </p:cNvSpPr>
          <p:nvPr/>
        </p:nvSpPr>
        <p:spPr bwMode="auto">
          <a:xfrm>
            <a:off x="395605" y="1040448"/>
            <a:ext cx="8609330" cy="5401310"/>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800" b="1">
                <a:solidFill>
                  <a:srgbClr val="1B2F47"/>
                </a:solidFill>
                <a:latin typeface="微软雅黑" panose="020B0503020204020204" charset="-122"/>
                <a:ea typeface="微软雅黑" panose="020B0503020204020204" charset="-122"/>
              </a:rPr>
              <a:t>3．集装单元化</a:t>
            </a:r>
            <a:endParaRPr sz="18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a:solidFill>
                  <a:srgbClr val="1B2F47"/>
                </a:solidFill>
                <a:latin typeface="微软雅黑" panose="020B0503020204020204" charset="-122"/>
                <a:ea typeface="微软雅黑" panose="020B0503020204020204" charset="-122"/>
              </a:rPr>
              <a:t>集装单元化是指将货物集中扩大成一个作业单元进行装卸搬运。集装单元化是实现装卸搬运合理化、降低物流费用的重要手段。</a:t>
            </a:r>
            <a:endParaRPr sz="18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b="1">
                <a:solidFill>
                  <a:srgbClr val="1B2F47"/>
                </a:solidFill>
                <a:latin typeface="微软雅黑" panose="020B0503020204020204" charset="-122"/>
                <a:ea typeface="微软雅黑" panose="020B0503020204020204" charset="-122"/>
              </a:rPr>
              <a:t>4．合理选择装卸机械、方式和方法</a:t>
            </a:r>
            <a:endParaRPr sz="18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a:solidFill>
                  <a:srgbClr val="1B2F47"/>
                </a:solidFill>
                <a:latin typeface="微软雅黑" panose="020B0503020204020204" charset="-122"/>
                <a:ea typeface="微软雅黑" panose="020B0503020204020204" charset="-122"/>
              </a:rPr>
              <a:t>在装卸搬运过程中，必须根据货物的种类、性质、形状、重量来选择装卸搬运机械，确定装卸搬运方式、方法。</a:t>
            </a:r>
            <a:endParaRPr sz="18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b="1">
                <a:solidFill>
                  <a:srgbClr val="1B2F47"/>
                </a:solidFill>
                <a:latin typeface="微软雅黑" panose="020B0503020204020204" charset="-122"/>
                <a:ea typeface="微软雅黑" panose="020B0503020204020204" charset="-122"/>
              </a:rPr>
              <a:t>5．利用或清除重力影响</a:t>
            </a:r>
            <a:endParaRPr sz="18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a:solidFill>
                  <a:srgbClr val="1B2F47"/>
                </a:solidFill>
                <a:latin typeface="微软雅黑" panose="020B0503020204020204" charset="-122"/>
                <a:ea typeface="微软雅黑" panose="020B0503020204020204" charset="-122"/>
              </a:rPr>
              <a:t>首先应尽可能利用货物本身的重量，进行有一定落差的装卸，以节省劳力和能耗。其次，还应尽可能消除货物重力的不利影响，同样能减少装卸劳动的消耗。</a:t>
            </a:r>
            <a:endParaRPr sz="18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b="1">
                <a:solidFill>
                  <a:srgbClr val="1B2F47"/>
                </a:solidFill>
                <a:latin typeface="微软雅黑" panose="020B0503020204020204" charset="-122"/>
                <a:ea typeface="微软雅黑" panose="020B0503020204020204" charset="-122"/>
              </a:rPr>
              <a:t>6．保持物流均衡畅通</a:t>
            </a:r>
            <a:endParaRPr sz="18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800">
                <a:solidFill>
                  <a:srgbClr val="1B2F47"/>
                </a:solidFill>
                <a:latin typeface="微软雅黑" panose="020B0503020204020204" charset="-122"/>
                <a:ea typeface="微软雅黑" panose="020B0503020204020204" charset="-122"/>
              </a:rPr>
              <a:t>装卸搬运是整个物流过程中必不可少的重要环节。最为理想的情况是保持装卸搬运作业连续不断地进行，使货物顺畅地流动，将运输、保管、包装和流通加工等物流活动有序地连接起来，保持整个物流过程的均衡顺畅。</a:t>
            </a:r>
            <a:endParaRPr sz="1800">
              <a:solidFill>
                <a:srgbClr val="1B2F47"/>
              </a:solidFill>
              <a:latin typeface="微软雅黑" panose="020B0503020204020204" charset="-122"/>
              <a:ea typeface="微软雅黑" panose="020B0503020204020204" charset="-122"/>
            </a:endParaRPr>
          </a:p>
        </p:txBody>
      </p:sp>
      <p:sp>
        <p:nvSpPr>
          <p:cNvPr id="18435" name="矩形 2"/>
          <p:cNvSpPr>
            <a:spLocks noGrp="1"/>
          </p:cNvSpPr>
          <p:nvPr>
            <p:ph type="title" idx="4294967295"/>
          </p:nvPr>
        </p:nvSpPr>
        <p:spPr/>
        <p:txBody>
          <a:bodyPr vert="horz" wrap="square" lIns="91440" tIns="45720" rIns="91440" bIns="45720" anchor="ctr" anchorCtr="0"/>
          <a:p>
            <a:pPr eaLnBrk="1" hangingPunct="1"/>
            <a:r>
              <a:rPr lang="zh-CN" altLang="en-US" dirty="0">
                <a:ea typeface="宋体" panose="02010600030101010101" pitchFamily="2" charset="-122"/>
              </a:rPr>
              <a:t>三、装卸搬运的合理化</a:t>
            </a:r>
            <a:endParaRPr lang="zh-CN" altLang="en-US" dirty="0">
              <a:ea typeface="宋体" panose="02010600030101010101" pitchFamily="2"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5423"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266224" y="1231106"/>
            <a:ext cx="103632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小提示</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27" name="组合 26"/>
          <p:cNvGrpSpPr/>
          <p:nvPr/>
        </p:nvGrpSpPr>
        <p:grpSpPr>
          <a:xfrm>
            <a:off x="773906" y="2065020"/>
            <a:ext cx="7589463" cy="2848025"/>
            <a:chOff x="1625" y="2221"/>
            <a:chExt cx="15935" cy="5980"/>
          </a:xfrm>
        </p:grpSpPr>
        <p:sp>
          <p:nvSpPr>
            <p:cNvPr id="15" name="文本框 14"/>
            <p:cNvSpPr txBox="1"/>
            <p:nvPr/>
          </p:nvSpPr>
          <p:spPr>
            <a:xfrm>
              <a:off x="6457" y="4364"/>
              <a:ext cx="10645" cy="2517"/>
            </a:xfrm>
            <a:prstGeom prst="rect">
              <a:avLst/>
            </a:prstGeom>
            <a:noFill/>
          </p:spPr>
          <p:txBody>
            <a:bodyPr wrap="square" rtlCol="0">
              <a:spAutoFit/>
            </a:bodyPr>
            <a:p>
              <a:pPr indent="0" algn="l" fontAlgn="auto">
                <a:lnSpc>
                  <a:spcPct val="150000"/>
                </a:lnSpc>
              </a:pPr>
              <a:r>
                <a:rPr lang="zh-CN" altLang="en-US" sz="2400">
                  <a:solidFill>
                    <a:srgbClr val="1B2F47"/>
                  </a:solidFill>
                  <a:latin typeface="微软雅黑" panose="020B0503020204020204" charset="-122"/>
                  <a:ea typeface="微软雅黑" panose="020B0503020204020204" charset="-122"/>
                </a:rPr>
                <a:t>你还知道有哪些方法可以提高装卸搬运的效率？</a:t>
              </a:r>
              <a:endParaRPr lang="zh-CN" altLang="en-US" sz="2400">
                <a:solidFill>
                  <a:srgbClr val="1B2F47"/>
                </a:solidFill>
                <a:latin typeface="微软雅黑" panose="020B0503020204020204" charset="-122"/>
                <a:ea typeface="微软雅黑" panose="020B0503020204020204" charset="-122"/>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sz="100"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sz="100"/>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sz="100"/>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sz="100"/>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sz="100"/>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sz="100"/>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sz="100"/>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sz="100"/>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sz="100"/>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sz="100"/>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sz="100"/>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sz="100"/>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sz="100"/>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sz="100"/>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sz="100"/>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sz="100"/>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sz="100"/>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sz="100"/>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sz="100"/>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sz="100"/>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sz="100"/>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sz="100"/>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sz="100"/>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sz="100"/>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sz="100"/>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sz="100"/>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sz="100"/>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sz="100"/>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sz="100"/>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sz="100"/>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sz="100"/>
              </a:p>
            </p:txBody>
          </p:sp>
        </p:grpSp>
        <p:sp>
          <p:nvSpPr>
            <p:cNvPr id="24" name="文本框 23"/>
            <p:cNvSpPr txBox="1"/>
            <p:nvPr/>
          </p:nvSpPr>
          <p:spPr>
            <a:xfrm>
              <a:off x="6717" y="2809"/>
              <a:ext cx="1824" cy="773"/>
            </a:xfrm>
            <a:prstGeom prst="rect">
              <a:avLst/>
            </a:prstGeom>
            <a:noFill/>
          </p:spPr>
          <p:txBody>
            <a:bodyPr wrap="none" rtlCol="0">
              <a:spAutoFit/>
            </a:bodyPr>
            <a:p>
              <a:r>
                <a:rPr lang="zh-CN" altLang="en-US" sz="1800" b="1">
                  <a:solidFill>
                    <a:srgbClr val="B82B14"/>
                  </a:solidFill>
                  <a:latin typeface="微软雅黑" panose="020B0503020204020204" charset="-122"/>
                  <a:ea typeface="微软雅黑" panose="020B0503020204020204" charset="-122"/>
                </a:rPr>
                <a:t>小提示</a:t>
              </a:r>
              <a:endParaRPr lang="zh-CN" altLang="en-US" sz="18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700"/>
              <a:ext cx="11103" cy="5051"/>
              <a:chOff x="7215" y="2696"/>
              <a:chExt cx="10256" cy="4766"/>
            </a:xfrm>
          </p:grpSpPr>
          <p:cxnSp>
            <p:nvCxnSpPr>
              <p:cNvPr id="10247" name="直接连接符 26"/>
              <p:cNvCxnSpPr/>
              <p:nvPr/>
            </p:nvCxnSpPr>
            <p:spPr>
              <a:xfrm flipV="1">
                <a:off x="7215" y="269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447"/>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225425" y="745966"/>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285591" y="836771"/>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79706" y="476953"/>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38" name="组合 37"/>
          <p:cNvGrpSpPr/>
          <p:nvPr/>
        </p:nvGrpSpPr>
        <p:grpSpPr>
          <a:xfrm>
            <a:off x="86995" y="2095500"/>
            <a:ext cx="1883410" cy="2143125"/>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259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259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259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grpSp>
        <p:nvGrpSpPr>
          <p:cNvPr id="16" name="组合 15"/>
          <p:cNvGrpSpPr/>
          <p:nvPr/>
        </p:nvGrpSpPr>
        <p:grpSpPr>
          <a:xfrm>
            <a:off x="3053715" y="1251545"/>
            <a:ext cx="5623465" cy="3746698"/>
            <a:chOff x="7467" y="2882"/>
            <a:chExt cx="11401" cy="7868"/>
          </a:xfrm>
        </p:grpSpPr>
        <p:grpSp>
          <p:nvGrpSpPr>
            <p:cNvPr id="39" name="组合 38"/>
            <p:cNvGrpSpPr/>
            <p:nvPr/>
          </p:nvGrpSpPr>
          <p:grpSpPr>
            <a:xfrm>
              <a:off x="7467" y="2882"/>
              <a:ext cx="10866" cy="7868"/>
              <a:chOff x="9623" y="3939"/>
              <a:chExt cx="9100" cy="5240"/>
            </a:xfrm>
          </p:grpSpPr>
          <p:sp>
            <p:nvSpPr>
              <p:cNvPr id="75" name="圆角矩形 74"/>
              <p:cNvSpPr/>
              <p:nvPr/>
            </p:nvSpPr>
            <p:spPr>
              <a:xfrm rot="5400000">
                <a:off x="14688" y="-16"/>
                <a:ext cx="80" cy="798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4" name="圆角矩形 13"/>
              <p:cNvSpPr/>
              <p:nvPr/>
            </p:nvSpPr>
            <p:spPr>
              <a:xfrm rot="5400000">
                <a:off x="13653" y="5068"/>
                <a:ext cx="80" cy="814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grpSp>
        <p:sp>
          <p:nvSpPr>
            <p:cNvPr id="15" name="文本框 14"/>
            <p:cNvSpPr txBox="1"/>
            <p:nvPr/>
          </p:nvSpPr>
          <p:spPr>
            <a:xfrm>
              <a:off x="7480" y="3674"/>
              <a:ext cx="11388" cy="6009"/>
            </a:xfrm>
            <a:prstGeom prst="rect">
              <a:avLst/>
            </a:prstGeom>
            <a:noFill/>
          </p:spPr>
          <p:txBody>
            <a:bodyPr wrap="square" rtlCol="0">
              <a:spAutoFit/>
            </a:bodyPr>
            <a:p>
              <a:pPr indent="457200" fontAlgn="auto">
                <a:lnSpc>
                  <a:spcPct val="150000"/>
                </a:lnSpc>
              </a:pPr>
              <a:r>
                <a:rPr lang="en-US" altLang="zh-CN" sz="2000">
                  <a:solidFill>
                    <a:srgbClr val="1B2F47"/>
                  </a:solidFill>
                  <a:latin typeface="微软雅黑" panose="020B0503020204020204" charset="-122"/>
                  <a:ea typeface="微软雅黑" panose="020B0503020204020204" charset="-122"/>
                </a:rPr>
                <a:t> </a:t>
              </a:r>
              <a:r>
                <a:rPr lang="zh-CN" altLang="en-US" sz="2000">
                  <a:solidFill>
                    <a:srgbClr val="1B2F47"/>
                  </a:solidFill>
                  <a:latin typeface="微软雅黑" panose="020B0503020204020204" charset="-122"/>
                  <a:ea typeface="微软雅黑" panose="020B0503020204020204" charset="-122"/>
                </a:rPr>
                <a:t>某港站在装卸搬运桶装沥青时，原先采用专用吊具，吊具自重约20公斤。通过对吊具的改进，这种专用吊具自重减到了7公斤。从而使起重机的起重能力得到了提高，装卸搬运的效率也得到提高。试分析该案例中采用了什么原理来提高装卸搬运的效率。</a:t>
              </a:r>
              <a:endParaRPr lang="zh-CN" altLang="en-US" sz="2000">
                <a:solidFill>
                  <a:srgbClr val="1B2F47"/>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72745" y="677545"/>
            <a:ext cx="8350885" cy="5613528"/>
            <a:chOff x="1225" y="1928"/>
            <a:chExt cx="17943" cy="6777"/>
          </a:xfrm>
        </p:grpSpPr>
        <p:sp>
          <p:nvSpPr>
            <p:cNvPr id="20" name="Freeform 25"/>
            <p:cNvSpPr>
              <a:spLocks noEditPoints="1"/>
            </p:cNvSpPr>
            <p:nvPr/>
          </p:nvSpPr>
          <p:spPr bwMode="auto">
            <a:xfrm>
              <a:off x="1225" y="3234"/>
              <a:ext cx="2896" cy="4455"/>
            </a:xfrm>
            <a:custGeom>
              <a:avLst/>
              <a:gdLst>
                <a:gd name="T0" fmla="*/ 136762 w 443"/>
                <a:gd name="T1" fmla="*/ 252777 h 605"/>
                <a:gd name="T2" fmla="*/ 115540 w 443"/>
                <a:gd name="T3" fmla="*/ 1560512 h 605"/>
                <a:gd name="T4" fmla="*/ 1044575 w 443"/>
                <a:gd name="T5" fmla="*/ 384324 h 605"/>
                <a:gd name="T6" fmla="*/ 966762 w 443"/>
                <a:gd name="T7" fmla="*/ 410118 h 605"/>
                <a:gd name="T8" fmla="*/ 120256 w 443"/>
                <a:gd name="T9" fmla="*/ 1470234 h 605"/>
                <a:gd name="T10" fmla="*/ 452728 w 443"/>
                <a:gd name="T11" fmla="*/ 165079 h 605"/>
                <a:gd name="T12" fmla="*/ 594205 w 443"/>
                <a:gd name="T13" fmla="*/ 165079 h 605"/>
                <a:gd name="T14" fmla="*/ 521109 w 443"/>
                <a:gd name="T15" fmla="*/ 247618 h 605"/>
                <a:gd name="T16" fmla="*/ 365483 w 443"/>
                <a:gd name="T17" fmla="*/ 170238 h 605"/>
                <a:gd name="T18" fmla="*/ 190995 w 443"/>
                <a:gd name="T19" fmla="*/ 394642 h 605"/>
                <a:gd name="T20" fmla="*/ 853581 w 443"/>
                <a:gd name="T21" fmla="*/ 394642 h 605"/>
                <a:gd name="T22" fmla="*/ 679092 w 443"/>
                <a:gd name="T23" fmla="*/ 170238 h 605"/>
                <a:gd name="T24" fmla="*/ 365483 w 443"/>
                <a:gd name="T25" fmla="*/ 170238 h 605"/>
                <a:gd name="T26" fmla="*/ 367841 w 443"/>
                <a:gd name="T27" fmla="*/ 1183925 h 605"/>
                <a:gd name="T28" fmla="*/ 252301 w 443"/>
                <a:gd name="T29" fmla="*/ 1220036 h 605"/>
                <a:gd name="T30" fmla="*/ 228722 w 443"/>
                <a:gd name="T31" fmla="*/ 1248409 h 605"/>
                <a:gd name="T32" fmla="*/ 367841 w 443"/>
                <a:gd name="T33" fmla="*/ 1261306 h 605"/>
                <a:gd name="T34" fmla="*/ 221648 w 443"/>
                <a:gd name="T35" fmla="*/ 1338687 h 605"/>
                <a:gd name="T36" fmla="*/ 405569 w 443"/>
                <a:gd name="T37" fmla="*/ 1240671 h 605"/>
                <a:gd name="T38" fmla="*/ 405569 w 443"/>
                <a:gd name="T39" fmla="*/ 1176187 h 605"/>
                <a:gd name="T40" fmla="*/ 183921 w 443"/>
                <a:gd name="T41" fmla="*/ 1189084 h 605"/>
                <a:gd name="T42" fmla="*/ 358410 w 443"/>
                <a:gd name="T43" fmla="*/ 1390274 h 605"/>
                <a:gd name="T44" fmla="*/ 358410 w 443"/>
                <a:gd name="T45" fmla="*/ 611308 h 605"/>
                <a:gd name="T46" fmla="*/ 252301 w 443"/>
                <a:gd name="T47" fmla="*/ 647419 h 605"/>
                <a:gd name="T48" fmla="*/ 290029 w 443"/>
                <a:gd name="T49" fmla="*/ 750593 h 605"/>
                <a:gd name="T50" fmla="*/ 221648 w 443"/>
                <a:gd name="T51" fmla="*/ 778966 h 605"/>
                <a:gd name="T52" fmla="*/ 358410 w 443"/>
                <a:gd name="T53" fmla="*/ 572618 h 605"/>
                <a:gd name="T54" fmla="*/ 183921 w 443"/>
                <a:gd name="T55" fmla="*/ 773808 h 605"/>
                <a:gd name="T56" fmla="*/ 403211 w 443"/>
                <a:gd name="T57" fmla="*/ 657736 h 605"/>
                <a:gd name="T58" fmla="*/ 400853 w 443"/>
                <a:gd name="T59" fmla="*/ 603570 h 605"/>
                <a:gd name="T60" fmla="*/ 367841 w 443"/>
                <a:gd name="T61" fmla="*/ 920831 h 605"/>
                <a:gd name="T62" fmla="*/ 228722 w 443"/>
                <a:gd name="T63" fmla="*/ 959521 h 605"/>
                <a:gd name="T64" fmla="*/ 367841 w 443"/>
                <a:gd name="T65" fmla="*/ 1062696 h 605"/>
                <a:gd name="T66" fmla="*/ 403211 w 443"/>
                <a:gd name="T67" fmla="*/ 889879 h 605"/>
                <a:gd name="T68" fmla="*/ 183921 w 443"/>
                <a:gd name="T69" fmla="*/ 900196 h 605"/>
                <a:gd name="T70" fmla="*/ 367841 w 443"/>
                <a:gd name="T71" fmla="*/ 1101386 h 605"/>
                <a:gd name="T72" fmla="*/ 483381 w 443"/>
                <a:gd name="T73" fmla="*/ 851188 h 605"/>
                <a:gd name="T74" fmla="*/ 547046 w 443"/>
                <a:gd name="T75" fmla="*/ 1323211 h 605"/>
                <a:gd name="T76" fmla="*/ 839433 w 443"/>
                <a:gd name="T77" fmla="*/ 1225195 h 605"/>
                <a:gd name="T78" fmla="*/ 535256 w 443"/>
                <a:gd name="T79" fmla="*/ 1310314 h 605"/>
                <a:gd name="T80" fmla="*/ 839433 w 443"/>
                <a:gd name="T81" fmla="*/ 928569 h 605"/>
                <a:gd name="T82" fmla="*/ 535256 w 443"/>
                <a:gd name="T83" fmla="*/ 750593 h 605"/>
                <a:gd name="T84" fmla="*/ 535256 w 443"/>
                <a:gd name="T85" fmla="*/ 64484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43"/>
                <a:gd name="T130" fmla="*/ 0 h 605"/>
                <a:gd name="T131" fmla="*/ 443 w 443"/>
                <a:gd name="T132" fmla="*/ 605 h 6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E74127"/>
            </a:solidFill>
            <a:ln w="9525">
              <a:noFill/>
              <a:round/>
            </a:ln>
          </p:spPr>
          <p:txBody>
            <a:bodyPr lIns="51428" tIns="25713" rIns="51428" bIns="25713"/>
            <a:p>
              <a:endParaRPr lang="zh-CN" altLang="en-US" sz="100"/>
            </a:p>
          </p:txBody>
        </p:sp>
        <p:grpSp>
          <p:nvGrpSpPr>
            <p:cNvPr id="24" name="组合 23"/>
            <p:cNvGrpSpPr/>
            <p:nvPr/>
          </p:nvGrpSpPr>
          <p:grpSpPr>
            <a:xfrm>
              <a:off x="5524" y="1928"/>
              <a:ext cx="13644" cy="6777"/>
              <a:chOff x="4058" y="2705"/>
              <a:chExt cx="14798" cy="7276"/>
            </a:xfrm>
          </p:grpSpPr>
          <p:grpSp>
            <p:nvGrpSpPr>
              <p:cNvPr id="27" name="组合 26"/>
              <p:cNvGrpSpPr/>
              <p:nvPr/>
            </p:nvGrpSpPr>
            <p:grpSpPr bwMode="auto">
              <a:xfrm>
                <a:off x="4058" y="2705"/>
                <a:ext cx="14798" cy="7276"/>
                <a:chOff x="5467" y="3178"/>
                <a:chExt cx="12107" cy="5759"/>
              </a:xfrm>
            </p:grpSpPr>
            <p:sp>
              <p:nvSpPr>
                <p:cNvPr id="7171" name="矩形 8"/>
                <p:cNvSpPr/>
                <p:nvPr/>
              </p:nvSpPr>
              <p:spPr>
                <a:xfrm>
                  <a:off x="5467" y="4070"/>
                  <a:ext cx="12107" cy="4867"/>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91437" tIns="45718" rIns="91437" bIns="45718" anchor="ctr"/>
                <a:p>
                  <a:pPr algn="ctr">
                    <a:buFont typeface="Arial" panose="020B0604020202020204" pitchFamily="34" charset="0"/>
                    <a:buNone/>
                    <a:defRPr/>
                  </a:pPr>
                  <a:endParaRPr sz="3075">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61447" name="矩形 9"/>
                <p:cNvSpPr>
                  <a:spLocks noChangeArrowheads="1"/>
                </p:cNvSpPr>
                <p:nvPr/>
              </p:nvSpPr>
              <p:spPr bwMode="auto">
                <a:xfrm>
                  <a:off x="8686" y="3178"/>
                  <a:ext cx="5011" cy="892"/>
                </a:xfrm>
                <a:prstGeom prst="rect">
                  <a:avLst/>
                </a:prstGeom>
                <a:solidFill>
                  <a:srgbClr val="1D4E74"/>
                </a:solidFill>
                <a:ln w="9525">
                  <a:noFill/>
                  <a:miter lim="800000"/>
                </a:ln>
              </p:spPr>
              <p:txBody>
                <a:bodyPr lIns="91437" tIns="45718" rIns="91437" bIns="45718" anchor="ctr"/>
                <a:p>
                  <a:pPr algn="ctr">
                    <a:buFont typeface="Arial" panose="020B0604020202020204" pitchFamily="34" charset="0"/>
                    <a:buNone/>
                  </a:pPr>
                  <a:r>
                    <a:rPr lang="zh-CN" altLang="en-US" sz="2100" b="1">
                      <a:solidFill>
                        <a:schemeClr val="bg1"/>
                      </a:solidFill>
                      <a:latin typeface="微软雅黑" panose="020B0503020204020204" charset="-122"/>
                      <a:ea typeface="微软雅黑" panose="020B0503020204020204" charset="-122"/>
                      <a:cs typeface="Hiragino Sans GB W3"/>
                      <a:sym typeface="+mn-ea"/>
                    </a:rPr>
                    <a:t>装卸搬运设备</a:t>
                  </a:r>
                  <a:endParaRPr lang="zh-CN" altLang="en-US" sz="2100" b="1">
                    <a:solidFill>
                      <a:schemeClr val="bg1"/>
                    </a:solidFill>
                    <a:latin typeface="微软雅黑" panose="020B0503020204020204" charset="-122"/>
                    <a:ea typeface="微软雅黑" panose="020B0503020204020204" charset="-122"/>
                    <a:cs typeface="Hiragino Sans GB W3"/>
                    <a:sym typeface="+mn-ea"/>
                  </a:endParaRPr>
                </a:p>
              </p:txBody>
            </p:sp>
          </p:grpSp>
          <p:sp>
            <p:nvSpPr>
              <p:cNvPr id="61451" name="矩形 4"/>
              <p:cNvSpPr>
                <a:spLocks noChangeArrowheads="1"/>
              </p:cNvSpPr>
              <p:nvPr/>
            </p:nvSpPr>
            <p:spPr bwMode="auto">
              <a:xfrm>
                <a:off x="4363" y="3996"/>
                <a:ext cx="14129" cy="4847"/>
              </a:xfrm>
              <a:prstGeom prst="rect">
                <a:avLst/>
              </a:prstGeom>
              <a:noFill/>
              <a:ln w="9525">
                <a:noFill/>
                <a:miter lim="800000"/>
              </a:ln>
            </p:spPr>
            <p:txBody>
              <a:bodyPr wrap="square" lIns="0" tIns="0" rIns="0" bIns="0">
                <a:spAutoFit/>
              </a:bodyPr>
              <a:p>
                <a:pPr indent="457200" algn="l" fontAlgn="auto">
                  <a:lnSpc>
                    <a:spcPct val="150000"/>
                  </a:lnSpc>
                </a:pPr>
                <a:r>
                  <a:rPr lang="en-US" sz="1800">
                    <a:solidFill>
                      <a:srgbClr val="1B2F47"/>
                    </a:solidFill>
                    <a:latin typeface="微软雅黑" panose="020B0503020204020204" charset="-122"/>
                    <a:ea typeface="微软雅黑" panose="020B0503020204020204" charset="-122"/>
                    <a:sym typeface="+mn-ea"/>
                  </a:rPr>
                  <a:t> </a:t>
                </a:r>
                <a:r>
                  <a:rPr sz="1800">
                    <a:solidFill>
                      <a:srgbClr val="1B2F47"/>
                    </a:solidFill>
                    <a:latin typeface="微软雅黑" panose="020B0503020204020204" charset="-122"/>
                    <a:ea typeface="微软雅黑" panose="020B0503020204020204" charset="-122"/>
                    <a:sym typeface="+mn-ea"/>
                  </a:rPr>
                  <a:t>装卸搬运设备是指用来搬移、升降、装卸和短距离输送物料和货物的各种设备。它是实现装卸搬运作业机械化的主要组成部分和物质技术基础，也是实现装卸搬运合理化、效率化、省力化的重要手段。</a:t>
                </a:r>
                <a:endParaRPr sz="1800">
                  <a:solidFill>
                    <a:srgbClr val="1B2F47"/>
                  </a:solidFill>
                  <a:latin typeface="微软雅黑" panose="020B0503020204020204" charset="-122"/>
                  <a:ea typeface="微软雅黑" panose="020B0503020204020204" charset="-122"/>
                  <a:sym typeface="+mn-ea"/>
                </a:endParaRPr>
              </a:p>
              <a:p>
                <a:pPr indent="457200" algn="l" fontAlgn="auto">
                  <a:lnSpc>
                    <a:spcPct val="150000"/>
                  </a:lnSpc>
                </a:pPr>
                <a:r>
                  <a:rPr sz="1800">
                    <a:solidFill>
                      <a:srgbClr val="1B2F47"/>
                    </a:solidFill>
                    <a:latin typeface="微软雅黑" panose="020B0503020204020204" charset="-122"/>
                    <a:ea typeface="微软雅黑" panose="020B0503020204020204" charset="-122"/>
                    <a:sym typeface="+mn-ea"/>
                  </a:rPr>
                  <a:t>装卸搬运设备是装卸搬运作业的重要技术设备。大力推广和应用装卸搬运设备，不断更新装卸搬运设备和实现现代化管理，对于加快现代化物流发展，促进国民经济发展，均有着十分重要的作用。常见的装卸搬运设备有手推车、托盘搬运车、叉车、起重设备（如图所示）等。</a:t>
                </a:r>
                <a:endParaRPr sz="1800">
                  <a:solidFill>
                    <a:srgbClr val="1B2F47"/>
                  </a:solidFill>
                  <a:latin typeface="微软雅黑" panose="020B0503020204020204" charset="-122"/>
                  <a:ea typeface="微软雅黑" panose="020B0503020204020204" charset="-122"/>
                  <a:sym typeface="+mn-ea"/>
                </a:endParaRPr>
              </a:p>
            </p:txBody>
          </p:sp>
        </p:gr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pic>
        <p:nvPicPr>
          <p:cNvPr id="2" name="图片 119" descr="efb2e465a438ecd5-caf536613db158b8-37a87c0e098a00c8c82b50fd4b79f482_i"/>
          <p:cNvPicPr>
            <a:picLocks noChangeAspect="1"/>
          </p:cNvPicPr>
          <p:nvPr/>
        </p:nvPicPr>
        <p:blipFill>
          <a:blip r:embed="rId1"/>
          <a:stretch>
            <a:fillRect/>
          </a:stretch>
        </p:blipFill>
        <p:spPr>
          <a:xfrm>
            <a:off x="1075849" y="2129790"/>
            <a:ext cx="3500438" cy="2564130"/>
          </a:xfrm>
          <a:prstGeom prst="rect">
            <a:avLst/>
          </a:prstGeom>
          <a:noFill/>
          <a:ln w="9525">
            <a:noFill/>
          </a:ln>
        </p:spPr>
      </p:pic>
      <p:pic>
        <p:nvPicPr>
          <p:cNvPr id="3" name="图片 120" descr="db3380c090b1d30a-e6b45cee62cdcad9-fbd7a46d0ae79750afb008c6cfaa2f27"/>
          <p:cNvPicPr>
            <a:picLocks noChangeAspect="1"/>
          </p:cNvPicPr>
          <p:nvPr/>
        </p:nvPicPr>
        <p:blipFill>
          <a:blip r:embed="rId2"/>
          <a:srcRect t="13049"/>
          <a:stretch>
            <a:fillRect/>
          </a:stretch>
        </p:blipFill>
        <p:spPr>
          <a:xfrm>
            <a:off x="5580380" y="2204720"/>
            <a:ext cx="2886075" cy="2546985"/>
          </a:xfrm>
          <a:prstGeom prst="rect">
            <a:avLst/>
          </a:prstGeom>
          <a:noFill/>
          <a:ln w="9525">
            <a:noFill/>
          </a:ln>
        </p:spPr>
      </p:pic>
      <p:sp>
        <p:nvSpPr>
          <p:cNvPr id="7" name="文本框 6"/>
          <p:cNvSpPr txBox="1"/>
          <p:nvPr/>
        </p:nvSpPr>
        <p:spPr>
          <a:xfrm>
            <a:off x="1836420" y="4643914"/>
            <a:ext cx="6317933" cy="460375"/>
          </a:xfrm>
          <a:prstGeom prst="rect">
            <a:avLst/>
          </a:prstGeom>
          <a:noFill/>
        </p:spPr>
        <p:txBody>
          <a:bodyPr wrap="square" rtlCol="0">
            <a:spAutoFit/>
          </a:bodyPr>
          <a:p>
            <a:pPr algn="l">
              <a:lnSpc>
                <a:spcPct val="150000"/>
              </a:lnSpc>
            </a:pPr>
            <a:r>
              <a:rPr lang="en-US" sz="1600">
                <a:solidFill>
                  <a:srgbClr val="1B2F47"/>
                </a:solidFill>
                <a:latin typeface="微软雅黑" panose="020B0503020204020204" charset="-122"/>
                <a:ea typeface="微软雅黑" panose="020B0503020204020204" charset="-122"/>
              </a:rPr>
              <a:t>    </a:t>
            </a:r>
            <a:r>
              <a:rPr sz="1600">
                <a:solidFill>
                  <a:srgbClr val="1B2F47"/>
                </a:solidFill>
                <a:latin typeface="微软雅黑" panose="020B0503020204020204" charset="-122"/>
                <a:ea typeface="微软雅黑" panose="020B0503020204020204" charset="-122"/>
              </a:rPr>
              <a:t>a 门式起重机                                                     b 汽车起重机</a:t>
            </a:r>
            <a:endParaRPr sz="16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220837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2130743"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叉车的基本概念</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472933" y="1955959"/>
            <a:ext cx="7927991" cy="2952399"/>
            <a:chOff x="1225" y="1928"/>
            <a:chExt cx="17094" cy="6199"/>
          </a:xfrm>
        </p:grpSpPr>
        <p:sp>
          <p:nvSpPr>
            <p:cNvPr id="20" name="Freeform 25"/>
            <p:cNvSpPr>
              <a:spLocks noEditPoints="1"/>
            </p:cNvSpPr>
            <p:nvPr/>
          </p:nvSpPr>
          <p:spPr bwMode="auto">
            <a:xfrm>
              <a:off x="1225" y="3234"/>
              <a:ext cx="2896" cy="4455"/>
            </a:xfrm>
            <a:custGeom>
              <a:avLst/>
              <a:gdLst>
                <a:gd name="T0" fmla="*/ 136762 w 443"/>
                <a:gd name="T1" fmla="*/ 252777 h 605"/>
                <a:gd name="T2" fmla="*/ 115540 w 443"/>
                <a:gd name="T3" fmla="*/ 1560512 h 605"/>
                <a:gd name="T4" fmla="*/ 1044575 w 443"/>
                <a:gd name="T5" fmla="*/ 384324 h 605"/>
                <a:gd name="T6" fmla="*/ 966762 w 443"/>
                <a:gd name="T7" fmla="*/ 410118 h 605"/>
                <a:gd name="T8" fmla="*/ 120256 w 443"/>
                <a:gd name="T9" fmla="*/ 1470234 h 605"/>
                <a:gd name="T10" fmla="*/ 452728 w 443"/>
                <a:gd name="T11" fmla="*/ 165079 h 605"/>
                <a:gd name="T12" fmla="*/ 594205 w 443"/>
                <a:gd name="T13" fmla="*/ 165079 h 605"/>
                <a:gd name="T14" fmla="*/ 521109 w 443"/>
                <a:gd name="T15" fmla="*/ 247618 h 605"/>
                <a:gd name="T16" fmla="*/ 365483 w 443"/>
                <a:gd name="T17" fmla="*/ 170238 h 605"/>
                <a:gd name="T18" fmla="*/ 190995 w 443"/>
                <a:gd name="T19" fmla="*/ 394642 h 605"/>
                <a:gd name="T20" fmla="*/ 853581 w 443"/>
                <a:gd name="T21" fmla="*/ 394642 h 605"/>
                <a:gd name="T22" fmla="*/ 679092 w 443"/>
                <a:gd name="T23" fmla="*/ 170238 h 605"/>
                <a:gd name="T24" fmla="*/ 365483 w 443"/>
                <a:gd name="T25" fmla="*/ 170238 h 605"/>
                <a:gd name="T26" fmla="*/ 367841 w 443"/>
                <a:gd name="T27" fmla="*/ 1183925 h 605"/>
                <a:gd name="T28" fmla="*/ 252301 w 443"/>
                <a:gd name="T29" fmla="*/ 1220036 h 605"/>
                <a:gd name="T30" fmla="*/ 228722 w 443"/>
                <a:gd name="T31" fmla="*/ 1248409 h 605"/>
                <a:gd name="T32" fmla="*/ 367841 w 443"/>
                <a:gd name="T33" fmla="*/ 1261306 h 605"/>
                <a:gd name="T34" fmla="*/ 221648 w 443"/>
                <a:gd name="T35" fmla="*/ 1338687 h 605"/>
                <a:gd name="T36" fmla="*/ 405569 w 443"/>
                <a:gd name="T37" fmla="*/ 1240671 h 605"/>
                <a:gd name="T38" fmla="*/ 405569 w 443"/>
                <a:gd name="T39" fmla="*/ 1176187 h 605"/>
                <a:gd name="T40" fmla="*/ 183921 w 443"/>
                <a:gd name="T41" fmla="*/ 1189084 h 605"/>
                <a:gd name="T42" fmla="*/ 358410 w 443"/>
                <a:gd name="T43" fmla="*/ 1390274 h 605"/>
                <a:gd name="T44" fmla="*/ 358410 w 443"/>
                <a:gd name="T45" fmla="*/ 611308 h 605"/>
                <a:gd name="T46" fmla="*/ 252301 w 443"/>
                <a:gd name="T47" fmla="*/ 647419 h 605"/>
                <a:gd name="T48" fmla="*/ 290029 w 443"/>
                <a:gd name="T49" fmla="*/ 750593 h 605"/>
                <a:gd name="T50" fmla="*/ 221648 w 443"/>
                <a:gd name="T51" fmla="*/ 778966 h 605"/>
                <a:gd name="T52" fmla="*/ 358410 w 443"/>
                <a:gd name="T53" fmla="*/ 572618 h 605"/>
                <a:gd name="T54" fmla="*/ 183921 w 443"/>
                <a:gd name="T55" fmla="*/ 773808 h 605"/>
                <a:gd name="T56" fmla="*/ 403211 w 443"/>
                <a:gd name="T57" fmla="*/ 657736 h 605"/>
                <a:gd name="T58" fmla="*/ 400853 w 443"/>
                <a:gd name="T59" fmla="*/ 603570 h 605"/>
                <a:gd name="T60" fmla="*/ 367841 w 443"/>
                <a:gd name="T61" fmla="*/ 920831 h 605"/>
                <a:gd name="T62" fmla="*/ 228722 w 443"/>
                <a:gd name="T63" fmla="*/ 959521 h 605"/>
                <a:gd name="T64" fmla="*/ 367841 w 443"/>
                <a:gd name="T65" fmla="*/ 1062696 h 605"/>
                <a:gd name="T66" fmla="*/ 403211 w 443"/>
                <a:gd name="T67" fmla="*/ 889879 h 605"/>
                <a:gd name="T68" fmla="*/ 183921 w 443"/>
                <a:gd name="T69" fmla="*/ 900196 h 605"/>
                <a:gd name="T70" fmla="*/ 367841 w 443"/>
                <a:gd name="T71" fmla="*/ 1101386 h 605"/>
                <a:gd name="T72" fmla="*/ 483381 w 443"/>
                <a:gd name="T73" fmla="*/ 851188 h 605"/>
                <a:gd name="T74" fmla="*/ 547046 w 443"/>
                <a:gd name="T75" fmla="*/ 1323211 h 605"/>
                <a:gd name="T76" fmla="*/ 839433 w 443"/>
                <a:gd name="T77" fmla="*/ 1225195 h 605"/>
                <a:gd name="T78" fmla="*/ 535256 w 443"/>
                <a:gd name="T79" fmla="*/ 1310314 h 605"/>
                <a:gd name="T80" fmla="*/ 839433 w 443"/>
                <a:gd name="T81" fmla="*/ 928569 h 605"/>
                <a:gd name="T82" fmla="*/ 535256 w 443"/>
                <a:gd name="T83" fmla="*/ 750593 h 605"/>
                <a:gd name="T84" fmla="*/ 535256 w 443"/>
                <a:gd name="T85" fmla="*/ 64484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43"/>
                <a:gd name="T130" fmla="*/ 0 h 605"/>
                <a:gd name="T131" fmla="*/ 443 w 443"/>
                <a:gd name="T132" fmla="*/ 605 h 6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E74127"/>
            </a:solidFill>
            <a:ln w="9525">
              <a:noFill/>
              <a:round/>
            </a:ln>
          </p:spPr>
          <p:txBody>
            <a:bodyPr lIns="51428" tIns="25713" rIns="51428" bIns="25713"/>
            <a:p>
              <a:endParaRPr lang="zh-CN" altLang="en-US" sz="100"/>
            </a:p>
          </p:txBody>
        </p:sp>
        <p:grpSp>
          <p:nvGrpSpPr>
            <p:cNvPr id="24" name="组合 23"/>
            <p:cNvGrpSpPr/>
            <p:nvPr/>
          </p:nvGrpSpPr>
          <p:grpSpPr>
            <a:xfrm>
              <a:off x="6331" y="1928"/>
              <a:ext cx="11989" cy="6199"/>
              <a:chOff x="4933" y="2705"/>
              <a:chExt cx="13002" cy="6656"/>
            </a:xfrm>
          </p:grpSpPr>
          <p:grpSp>
            <p:nvGrpSpPr>
              <p:cNvPr id="27" name="组合 26"/>
              <p:cNvGrpSpPr/>
              <p:nvPr/>
            </p:nvGrpSpPr>
            <p:grpSpPr bwMode="auto">
              <a:xfrm>
                <a:off x="4933" y="2705"/>
                <a:ext cx="13002" cy="6656"/>
                <a:chOff x="6183" y="3178"/>
                <a:chExt cx="10638" cy="5268"/>
              </a:xfrm>
            </p:grpSpPr>
            <p:sp>
              <p:nvSpPr>
                <p:cNvPr id="7171" name="矩形 8"/>
                <p:cNvSpPr/>
                <p:nvPr/>
              </p:nvSpPr>
              <p:spPr>
                <a:xfrm>
                  <a:off x="6183" y="4070"/>
                  <a:ext cx="10638" cy="4376"/>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91437" tIns="45718" rIns="91437" bIns="45718" anchor="ctr"/>
                <a:p>
                  <a:pPr algn="ctr">
                    <a:buFont typeface="Arial" panose="020B0604020202020204" pitchFamily="34" charset="0"/>
                    <a:buNone/>
                    <a:defRPr/>
                  </a:pPr>
                  <a:endParaRPr sz="3075">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61447" name="矩形 9"/>
                <p:cNvSpPr>
                  <a:spLocks noChangeArrowheads="1"/>
                </p:cNvSpPr>
                <p:nvPr/>
              </p:nvSpPr>
              <p:spPr bwMode="auto">
                <a:xfrm>
                  <a:off x="8686" y="3178"/>
                  <a:ext cx="5011" cy="892"/>
                </a:xfrm>
                <a:prstGeom prst="rect">
                  <a:avLst/>
                </a:prstGeom>
                <a:solidFill>
                  <a:srgbClr val="1D4E74"/>
                </a:solidFill>
                <a:ln w="9525">
                  <a:noFill/>
                  <a:miter lim="800000"/>
                </a:ln>
              </p:spPr>
              <p:txBody>
                <a:bodyPr lIns="91437" tIns="45718" rIns="91437" bIns="45718" anchor="ctr"/>
                <a:p>
                  <a:pPr algn="ctr">
                    <a:buFont typeface="Arial" panose="020B0604020202020204" pitchFamily="34" charset="0"/>
                    <a:buNone/>
                  </a:pPr>
                  <a:r>
                    <a:rPr lang="zh-CN" altLang="en-US" sz="2100" b="1">
                      <a:solidFill>
                        <a:schemeClr val="bg1"/>
                      </a:solidFill>
                      <a:latin typeface="微软雅黑" panose="020B0503020204020204" charset="-122"/>
                      <a:ea typeface="微软雅黑" panose="020B0503020204020204" charset="-122"/>
                      <a:cs typeface="Hiragino Sans GB W3"/>
                      <a:sym typeface="+mn-ea"/>
                    </a:rPr>
                    <a:t>叉车的基本概念</a:t>
                  </a:r>
                  <a:endParaRPr lang="zh-CN" altLang="en-US" sz="2100" b="1">
                    <a:solidFill>
                      <a:schemeClr val="bg1"/>
                    </a:solidFill>
                    <a:latin typeface="微软雅黑" panose="020B0503020204020204" charset="-122"/>
                    <a:ea typeface="微软雅黑" panose="020B0503020204020204" charset="-122"/>
                    <a:cs typeface="Hiragino Sans GB W3"/>
                    <a:sym typeface="+mn-ea"/>
                  </a:endParaRPr>
                </a:p>
              </p:txBody>
            </p:sp>
          </p:grpSp>
          <p:sp>
            <p:nvSpPr>
              <p:cNvPr id="61451" name="矩形 4"/>
              <p:cNvSpPr>
                <a:spLocks noChangeArrowheads="1"/>
              </p:cNvSpPr>
              <p:nvPr/>
            </p:nvSpPr>
            <p:spPr bwMode="auto">
              <a:xfrm>
                <a:off x="5500" y="4403"/>
                <a:ext cx="11976" cy="3746"/>
              </a:xfrm>
              <a:prstGeom prst="rect">
                <a:avLst/>
              </a:prstGeom>
              <a:noFill/>
              <a:ln w="9525">
                <a:noFill/>
                <a:miter lim="800000"/>
              </a:ln>
            </p:spPr>
            <p:txBody>
              <a:bodyPr wrap="square" lIns="0" tIns="0" rIns="0" bIns="0">
                <a:spAutoFit/>
              </a:bodyPr>
              <a:p>
                <a:pPr indent="457200" algn="l" fontAlgn="auto">
                  <a:lnSpc>
                    <a:spcPct val="150000"/>
                  </a:lnSpc>
                </a:pPr>
                <a:r>
                  <a:rPr sz="1800">
                    <a:solidFill>
                      <a:srgbClr val="1B2F47"/>
                    </a:solidFill>
                    <a:latin typeface="微软雅黑" panose="020B0503020204020204" charset="-122"/>
                    <a:ea typeface="微软雅黑" panose="020B0503020204020204" charset="-122"/>
                    <a:sym typeface="+mn-ea"/>
                  </a:rPr>
                  <a:t>叉车（fork lift truck）是指具有各种叉具，能够对物品进行升降和移动以及装卸作业的搬运车辆。叉车是仓库装卸搬运机械中应用最广泛的一种设备，主要用来装卸、搬运和堆码单元货物。</a:t>
                </a:r>
                <a:endParaRPr sz="1800">
                  <a:solidFill>
                    <a:srgbClr val="1B2F47"/>
                  </a:solidFill>
                  <a:latin typeface="微软雅黑" panose="020B0503020204020204" charset="-122"/>
                  <a:ea typeface="微软雅黑" panose="020B0503020204020204" charset="-122"/>
                  <a:sym typeface="+mn-ea"/>
                </a:endParaRPr>
              </a:p>
            </p:txBody>
          </p:sp>
        </p:gr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679734"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1620679"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叉车的特点 </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755650" y="1684655"/>
            <a:ext cx="7766685" cy="3974465"/>
            <a:chOff x="2557" y="2111"/>
            <a:chExt cx="16091" cy="6748"/>
          </a:xfrm>
        </p:grpSpPr>
        <p:grpSp>
          <p:nvGrpSpPr>
            <p:cNvPr id="2" name="组合 1"/>
            <p:cNvGrpSpPr/>
            <p:nvPr/>
          </p:nvGrpSpPr>
          <p:grpSpPr>
            <a:xfrm>
              <a:off x="2662" y="2329"/>
              <a:ext cx="10586" cy="6530"/>
              <a:chOff x="2619" y="3454"/>
              <a:chExt cx="10586" cy="6530"/>
            </a:xfrm>
          </p:grpSpPr>
          <p:sp>
            <p:nvSpPr>
              <p:cNvPr id="13" name="椭圆 12"/>
              <p:cNvSpPr/>
              <p:nvPr/>
            </p:nvSpPr>
            <p:spPr>
              <a:xfrm>
                <a:off x="7653" y="6139"/>
                <a:ext cx="3844" cy="3844"/>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a:p>
            </p:txBody>
          </p:sp>
          <p:grpSp>
            <p:nvGrpSpPr>
              <p:cNvPr id="14" name="组合 13"/>
              <p:cNvGrpSpPr/>
              <p:nvPr/>
            </p:nvGrpSpPr>
            <p:grpSpPr>
              <a:xfrm>
                <a:off x="2619" y="3454"/>
                <a:ext cx="10586" cy="6530"/>
                <a:chOff x="2619" y="3454"/>
                <a:chExt cx="10586" cy="6530"/>
              </a:xfrm>
            </p:grpSpPr>
            <p:sp>
              <p:nvSpPr>
                <p:cNvPr id="15" name="椭圆 14"/>
                <p:cNvSpPr/>
                <p:nvPr/>
              </p:nvSpPr>
              <p:spPr>
                <a:xfrm>
                  <a:off x="6597" y="4027"/>
                  <a:ext cx="5957" cy="5957"/>
                </a:xfrm>
                <a:prstGeom prst="ellipse">
                  <a:avLst/>
                </a:prstGeom>
                <a:noFill/>
                <a:ln w="25400">
                  <a:solidFill>
                    <a:srgbClr val="E741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a:p>
              </p:txBody>
            </p:sp>
            <p:grpSp>
              <p:nvGrpSpPr>
                <p:cNvPr id="16" name="组合 15"/>
                <p:cNvGrpSpPr/>
                <p:nvPr/>
              </p:nvGrpSpPr>
              <p:grpSpPr>
                <a:xfrm>
                  <a:off x="2619" y="3454"/>
                  <a:ext cx="10586" cy="5051"/>
                  <a:chOff x="2619" y="3454"/>
                  <a:chExt cx="10586" cy="5051"/>
                </a:xfrm>
              </p:grpSpPr>
              <p:grpSp>
                <p:nvGrpSpPr>
                  <p:cNvPr id="17" name="组合 16"/>
                  <p:cNvGrpSpPr/>
                  <p:nvPr/>
                </p:nvGrpSpPr>
                <p:grpSpPr>
                  <a:xfrm>
                    <a:off x="11665" y="5548"/>
                    <a:ext cx="1540" cy="1521"/>
                    <a:chOff x="7407087" y="3522767"/>
                    <a:chExt cx="977817" cy="965753"/>
                  </a:xfrm>
                </p:grpSpPr>
                <p:sp>
                  <p:nvSpPr>
                    <p:cNvPr id="18" name="椭圆 17"/>
                    <p:cNvSpPr/>
                    <p:nvPr/>
                  </p:nvSpPr>
                  <p:spPr>
                    <a:xfrm>
                      <a:off x="7419151" y="3522767"/>
                      <a:ext cx="965753" cy="965753"/>
                    </a:xfrm>
                    <a:prstGeom prst="ellipse">
                      <a:avLst/>
                    </a:prstGeom>
                    <a:solidFill>
                      <a:srgbClr val="E7412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a:p>
                  </p:txBody>
                </p:sp>
                <p:sp>
                  <p:nvSpPr>
                    <p:cNvPr id="19" name="文本框 18"/>
                    <p:cNvSpPr txBox="1"/>
                    <p:nvPr/>
                  </p:nvSpPr>
                  <p:spPr>
                    <a:xfrm>
                      <a:off x="7407087" y="3682477"/>
                      <a:ext cx="931254" cy="546273"/>
                    </a:xfrm>
                    <a:prstGeom prst="rect">
                      <a:avLst/>
                    </a:prstGeom>
                    <a:noFill/>
                    <a:effectLst/>
                  </p:spPr>
                  <p:txBody>
                    <a:bodyPr wrap="square" rtlCol="0">
                      <a:spAutoFit/>
                    </a:bodyPr>
                    <a:p>
                      <a:r>
                        <a:rPr lang="en-US" altLang="zh-CN" sz="2400" b="1" dirty="0" smtClean="0">
                          <a:solidFill>
                            <a:schemeClr val="bg1"/>
                          </a:solidFill>
                        </a:rPr>
                        <a:t>  </a:t>
                      </a:r>
                      <a:r>
                        <a:rPr lang="en-US" altLang="zh-CN" sz="2700" b="1" dirty="0" smtClean="0">
                          <a:solidFill>
                            <a:schemeClr val="bg1"/>
                          </a:solidFill>
                          <a:latin typeface="方正姚体" panose="02010601030101010101" pitchFamily="2" charset="-122"/>
                        </a:rPr>
                        <a:t>05</a:t>
                      </a:r>
                      <a:endParaRPr lang="en-US" altLang="zh-CN" sz="2100" b="1" dirty="0" smtClean="0">
                        <a:solidFill>
                          <a:schemeClr val="bg1"/>
                        </a:solidFill>
                        <a:latin typeface="方正姚体" panose="02010601030101010101" pitchFamily="2" charset="-122"/>
                      </a:endParaRPr>
                    </a:p>
                  </p:txBody>
                </p:sp>
              </p:grpSp>
              <p:grpSp>
                <p:nvGrpSpPr>
                  <p:cNvPr id="7" name="组合 6"/>
                  <p:cNvGrpSpPr/>
                  <p:nvPr/>
                </p:nvGrpSpPr>
                <p:grpSpPr>
                  <a:xfrm>
                    <a:off x="6222" y="7499"/>
                    <a:ext cx="1054" cy="1006"/>
                    <a:chOff x="3951335" y="4761697"/>
                    <a:chExt cx="669046" cy="638629"/>
                  </a:xfrm>
                </p:grpSpPr>
                <p:sp>
                  <p:nvSpPr>
                    <p:cNvPr id="22" name="椭圆 21"/>
                    <p:cNvSpPr/>
                    <p:nvPr/>
                  </p:nvSpPr>
                  <p:spPr>
                    <a:xfrm>
                      <a:off x="3951335" y="4761697"/>
                      <a:ext cx="638629" cy="638629"/>
                    </a:xfrm>
                    <a:prstGeom prst="ellipse">
                      <a:avLst/>
                    </a:prstGeom>
                    <a:solidFill>
                      <a:srgbClr val="E7412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a:p>
                  </p:txBody>
                </p:sp>
                <p:sp>
                  <p:nvSpPr>
                    <p:cNvPr id="23" name="文本框 22"/>
                    <p:cNvSpPr txBox="1"/>
                    <p:nvPr/>
                  </p:nvSpPr>
                  <p:spPr>
                    <a:xfrm>
                      <a:off x="4017725" y="4800217"/>
                      <a:ext cx="602656" cy="446240"/>
                    </a:xfrm>
                    <a:prstGeom prst="rect">
                      <a:avLst/>
                    </a:prstGeom>
                    <a:noFill/>
                    <a:effectLst/>
                  </p:spPr>
                  <p:txBody>
                    <a:bodyPr wrap="square" rtlCol="0">
                      <a:spAutoFit/>
                    </a:bodyPr>
                    <a:p>
                      <a:r>
                        <a:rPr lang="en-US" altLang="zh-CN" sz="2100" b="1" dirty="0" smtClean="0">
                          <a:solidFill>
                            <a:schemeClr val="bg1"/>
                          </a:solidFill>
                          <a:latin typeface="方正姚体" panose="02010601030101010101" pitchFamily="2" charset="-122"/>
                        </a:rPr>
                        <a:t>01</a:t>
                      </a:r>
                      <a:endParaRPr lang="en-US" altLang="zh-CN" sz="1500" b="1" dirty="0" smtClean="0">
                        <a:solidFill>
                          <a:schemeClr val="bg1"/>
                        </a:solidFill>
                        <a:latin typeface="方正姚体" panose="02010601030101010101" pitchFamily="2" charset="-122"/>
                      </a:endParaRPr>
                    </a:p>
                  </p:txBody>
                </p:sp>
              </p:grpSp>
              <p:grpSp>
                <p:nvGrpSpPr>
                  <p:cNvPr id="3" name="组合 2"/>
                  <p:cNvGrpSpPr/>
                  <p:nvPr/>
                </p:nvGrpSpPr>
                <p:grpSpPr>
                  <a:xfrm>
                    <a:off x="11851" y="7492"/>
                    <a:ext cx="1127" cy="1006"/>
                    <a:chOff x="7525176" y="4757613"/>
                    <a:chExt cx="715651" cy="638629"/>
                  </a:xfrm>
                </p:grpSpPr>
                <p:sp>
                  <p:nvSpPr>
                    <p:cNvPr id="25" name="椭圆 24"/>
                    <p:cNvSpPr/>
                    <p:nvPr/>
                  </p:nvSpPr>
                  <p:spPr>
                    <a:xfrm>
                      <a:off x="7570650" y="4757613"/>
                      <a:ext cx="638629" cy="638629"/>
                    </a:xfrm>
                    <a:prstGeom prst="ellipse">
                      <a:avLst/>
                    </a:prstGeom>
                    <a:solidFill>
                      <a:srgbClr val="E7412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a:p>
                  </p:txBody>
                </p:sp>
                <p:sp>
                  <p:nvSpPr>
                    <p:cNvPr id="9" name="文本框 8"/>
                    <p:cNvSpPr txBox="1"/>
                    <p:nvPr/>
                  </p:nvSpPr>
                  <p:spPr>
                    <a:xfrm>
                      <a:off x="7525176" y="4791346"/>
                      <a:ext cx="715651" cy="496202"/>
                    </a:xfrm>
                    <a:prstGeom prst="rect">
                      <a:avLst/>
                    </a:prstGeom>
                    <a:noFill/>
                    <a:effectLst/>
                  </p:spPr>
                  <p:txBody>
                    <a:bodyPr wrap="square" rtlCol="0">
                      <a:spAutoFit/>
                    </a:bodyPr>
                    <a:p>
                      <a:r>
                        <a:rPr lang="en-US" altLang="zh-CN" sz="2400" b="1" dirty="0" smtClean="0">
                          <a:solidFill>
                            <a:schemeClr val="bg1"/>
                          </a:solidFill>
                        </a:rPr>
                        <a:t> </a:t>
                      </a:r>
                      <a:r>
                        <a:rPr lang="en-US" altLang="zh-CN" sz="2100" b="1" dirty="0" smtClean="0">
                          <a:solidFill>
                            <a:schemeClr val="bg1"/>
                          </a:solidFill>
                          <a:latin typeface="方正姚体" panose="02010601030101010101" pitchFamily="2" charset="-122"/>
                        </a:rPr>
                        <a:t>06</a:t>
                      </a:r>
                      <a:endParaRPr lang="en-US" altLang="zh-CN" sz="1500" b="1" dirty="0" smtClean="0">
                        <a:solidFill>
                          <a:schemeClr val="bg1"/>
                        </a:solidFill>
                        <a:latin typeface="方正姚体" panose="02010601030101010101" pitchFamily="2" charset="-122"/>
                      </a:endParaRPr>
                    </a:p>
                  </p:txBody>
                </p:sp>
              </p:grpSp>
              <p:grpSp>
                <p:nvGrpSpPr>
                  <p:cNvPr id="12" name="组合 11"/>
                  <p:cNvGrpSpPr/>
                  <p:nvPr/>
                </p:nvGrpSpPr>
                <p:grpSpPr>
                  <a:xfrm>
                    <a:off x="7013" y="3454"/>
                    <a:ext cx="2168" cy="2168"/>
                    <a:chOff x="4453271" y="2193319"/>
                    <a:chExt cx="1376952" cy="1376952"/>
                  </a:xfrm>
                </p:grpSpPr>
                <p:sp>
                  <p:nvSpPr>
                    <p:cNvPr id="28" name="椭圆 27"/>
                    <p:cNvSpPr/>
                    <p:nvPr/>
                  </p:nvSpPr>
                  <p:spPr>
                    <a:xfrm>
                      <a:off x="4453271" y="2193319"/>
                      <a:ext cx="1376952" cy="1376952"/>
                    </a:xfrm>
                    <a:prstGeom prst="ellipse">
                      <a:avLst/>
                    </a:prstGeom>
                    <a:solidFill>
                      <a:srgbClr val="1B2F47"/>
                    </a:solidFill>
                  </p:spPr>
                  <p:style>
                    <a:lnRef idx="0">
                      <a:schemeClr val="accent2"/>
                    </a:lnRef>
                    <a:fillRef idx="3">
                      <a:schemeClr val="accent2"/>
                    </a:fillRef>
                    <a:effectRef idx="3">
                      <a:schemeClr val="accent2"/>
                    </a:effectRef>
                    <a:fontRef idx="minor">
                      <a:schemeClr val="lt1"/>
                    </a:fontRef>
                  </p:style>
                  <p:txBody>
                    <a:bodyPr rtlCol="0" anchor="ctr"/>
                    <a:p>
                      <a:pPr algn="ctr"/>
                      <a:endParaRPr lang="zh-CN" altLang="en-US" sz="100"/>
                    </a:p>
                  </p:txBody>
                </p:sp>
                <p:sp>
                  <p:nvSpPr>
                    <p:cNvPr id="29" name="文本框 28"/>
                    <p:cNvSpPr txBox="1"/>
                    <p:nvPr/>
                  </p:nvSpPr>
                  <p:spPr>
                    <a:xfrm>
                      <a:off x="4557306" y="2424863"/>
                      <a:ext cx="1083947" cy="695702"/>
                    </a:xfrm>
                    <a:prstGeom prst="rect">
                      <a:avLst/>
                    </a:prstGeom>
                    <a:noFill/>
                    <a:effectLst/>
                  </p:spPr>
                  <p:txBody>
                    <a:bodyPr wrap="square" rtlCol="0">
                      <a:spAutoFit/>
                    </a:bodyPr>
                    <a:p>
                      <a:r>
                        <a:rPr lang="en-US" altLang="zh-CN" sz="2400" b="1" dirty="0" smtClean="0">
                          <a:solidFill>
                            <a:schemeClr val="bg1"/>
                          </a:solidFill>
                        </a:rPr>
                        <a:t>  </a:t>
                      </a:r>
                      <a:r>
                        <a:rPr lang="en-US" altLang="zh-CN" sz="3600" b="1" dirty="0" smtClean="0">
                          <a:solidFill>
                            <a:schemeClr val="bg1"/>
                          </a:solidFill>
                          <a:latin typeface="方正姚体" panose="02010601030101010101" pitchFamily="2" charset="-122"/>
                        </a:rPr>
                        <a:t>03</a:t>
                      </a:r>
                      <a:endParaRPr lang="en-US" altLang="zh-CN" sz="3000" b="1" dirty="0" smtClean="0">
                        <a:solidFill>
                          <a:schemeClr val="bg1"/>
                        </a:solidFill>
                        <a:latin typeface="方正姚体" panose="02010601030101010101" pitchFamily="2" charset="-122"/>
                      </a:endParaRPr>
                    </a:p>
                  </p:txBody>
                </p:sp>
              </p:grpSp>
              <p:grpSp>
                <p:nvGrpSpPr>
                  <p:cNvPr id="30" name="组合 29"/>
                  <p:cNvGrpSpPr/>
                  <p:nvPr/>
                </p:nvGrpSpPr>
                <p:grpSpPr>
                  <a:xfrm>
                    <a:off x="9906" y="3464"/>
                    <a:ext cx="2168" cy="2168"/>
                    <a:chOff x="6290041" y="2199483"/>
                    <a:chExt cx="1376952" cy="1376952"/>
                  </a:xfrm>
                </p:grpSpPr>
                <p:sp>
                  <p:nvSpPr>
                    <p:cNvPr id="31" name="椭圆 30"/>
                    <p:cNvSpPr/>
                    <p:nvPr/>
                  </p:nvSpPr>
                  <p:spPr>
                    <a:xfrm>
                      <a:off x="6290041" y="2199483"/>
                      <a:ext cx="1376952" cy="1376952"/>
                    </a:xfrm>
                    <a:prstGeom prst="ellipse">
                      <a:avLst/>
                    </a:prstGeom>
                    <a:solidFill>
                      <a:srgbClr val="1B2F4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a:p>
                  </p:txBody>
                </p:sp>
                <p:sp>
                  <p:nvSpPr>
                    <p:cNvPr id="32" name="文本框 31"/>
                    <p:cNvSpPr txBox="1"/>
                    <p:nvPr/>
                  </p:nvSpPr>
                  <p:spPr>
                    <a:xfrm>
                      <a:off x="6426521" y="2426807"/>
                      <a:ext cx="1083947" cy="695702"/>
                    </a:xfrm>
                    <a:prstGeom prst="rect">
                      <a:avLst/>
                    </a:prstGeom>
                    <a:noFill/>
                    <a:effectLst/>
                  </p:spPr>
                  <p:txBody>
                    <a:bodyPr wrap="square" rtlCol="0">
                      <a:spAutoFit/>
                    </a:bodyPr>
                    <a:p>
                      <a:r>
                        <a:rPr lang="en-US" altLang="zh-CN" sz="2400" b="1" dirty="0" smtClean="0">
                          <a:solidFill>
                            <a:schemeClr val="bg1"/>
                          </a:solidFill>
                        </a:rPr>
                        <a:t>  </a:t>
                      </a:r>
                      <a:r>
                        <a:rPr lang="en-US" altLang="zh-CN" sz="3600" b="1" dirty="0" smtClean="0">
                          <a:solidFill>
                            <a:schemeClr val="bg1"/>
                          </a:solidFill>
                          <a:latin typeface="方正姚体" panose="02010601030101010101" pitchFamily="2" charset="-122"/>
                        </a:rPr>
                        <a:t>04</a:t>
                      </a:r>
                      <a:endParaRPr lang="en-US" altLang="zh-CN" sz="3000" b="1" dirty="0" smtClean="0">
                        <a:solidFill>
                          <a:schemeClr val="bg1"/>
                        </a:solidFill>
                        <a:latin typeface="方正姚体" panose="02010601030101010101" pitchFamily="2" charset="-122"/>
                      </a:endParaRPr>
                    </a:p>
                  </p:txBody>
                </p:sp>
              </p:grpSp>
              <p:grpSp>
                <p:nvGrpSpPr>
                  <p:cNvPr id="33" name="组合 32"/>
                  <p:cNvGrpSpPr/>
                  <p:nvPr/>
                </p:nvGrpSpPr>
                <p:grpSpPr>
                  <a:xfrm>
                    <a:off x="5913" y="5548"/>
                    <a:ext cx="1573" cy="1521"/>
                    <a:chOff x="3754932" y="3522767"/>
                    <a:chExt cx="998595" cy="965753"/>
                  </a:xfrm>
                </p:grpSpPr>
                <p:sp>
                  <p:nvSpPr>
                    <p:cNvPr id="62" name="椭圆 61"/>
                    <p:cNvSpPr/>
                    <p:nvPr/>
                  </p:nvSpPr>
                  <p:spPr>
                    <a:xfrm>
                      <a:off x="3787774" y="3522767"/>
                      <a:ext cx="965753" cy="965753"/>
                    </a:xfrm>
                    <a:prstGeom prst="ellipse">
                      <a:avLst/>
                    </a:prstGeom>
                    <a:solidFill>
                      <a:srgbClr val="E74127"/>
                    </a:solidFill>
                    <a:ln>
                      <a:noFill/>
                    </a:ln>
                    <a:effectLst>
                      <a:outerShdw blurRad="1524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a:p>
                  </p:txBody>
                </p:sp>
                <p:sp>
                  <p:nvSpPr>
                    <p:cNvPr id="63" name="文本框 62"/>
                    <p:cNvSpPr txBox="1"/>
                    <p:nvPr/>
                  </p:nvSpPr>
                  <p:spPr>
                    <a:xfrm>
                      <a:off x="3754932" y="3700393"/>
                      <a:ext cx="931091" cy="546273"/>
                    </a:xfrm>
                    <a:prstGeom prst="rect">
                      <a:avLst/>
                    </a:prstGeom>
                    <a:noFill/>
                    <a:effectLst/>
                  </p:spPr>
                  <p:txBody>
                    <a:bodyPr wrap="square" rtlCol="0">
                      <a:spAutoFit/>
                    </a:bodyPr>
                    <a:p>
                      <a:r>
                        <a:rPr lang="en-US" altLang="zh-CN" sz="2400" b="1" dirty="0" smtClean="0">
                          <a:solidFill>
                            <a:schemeClr val="bg1"/>
                          </a:solidFill>
                        </a:rPr>
                        <a:t>  </a:t>
                      </a:r>
                      <a:r>
                        <a:rPr lang="en-US" altLang="zh-CN" sz="2700" b="1" dirty="0" smtClean="0">
                          <a:solidFill>
                            <a:schemeClr val="bg1"/>
                          </a:solidFill>
                          <a:latin typeface="方正姚体" panose="02010601030101010101" pitchFamily="2" charset="-122"/>
                        </a:rPr>
                        <a:t>02</a:t>
                      </a:r>
                      <a:endParaRPr lang="en-US" altLang="zh-CN" sz="2100" b="1" dirty="0" smtClean="0">
                        <a:solidFill>
                          <a:schemeClr val="bg1"/>
                        </a:solidFill>
                        <a:latin typeface="方正姚体" panose="02010601030101010101" pitchFamily="2" charset="-122"/>
                      </a:endParaRPr>
                    </a:p>
                  </p:txBody>
                </p:sp>
              </p:grpSp>
              <p:sp>
                <p:nvSpPr>
                  <p:cNvPr id="68" name="文本框 67"/>
                  <p:cNvSpPr txBox="1"/>
                  <p:nvPr/>
                </p:nvSpPr>
                <p:spPr>
                  <a:xfrm>
                    <a:off x="2619" y="7351"/>
                    <a:ext cx="3407" cy="860"/>
                  </a:xfrm>
                  <a:prstGeom prst="rect">
                    <a:avLst/>
                  </a:prstGeom>
                  <a:noFill/>
                  <a:effectLst/>
                </p:spPr>
                <p:txBody>
                  <a:bodyPr wrap="square" rtlCol="0">
                    <a:spAutoFit/>
                  </a:bodyPr>
                  <a:p>
                    <a:pPr algn="l">
                      <a:lnSpc>
                        <a:spcPct val="150000"/>
                      </a:lnSpc>
                    </a:pPr>
                    <a:r>
                      <a:rPr lang="zh-CN" altLang="en-US" sz="1800" dirty="0" smtClean="0">
                        <a:solidFill>
                          <a:srgbClr val="173C5D"/>
                        </a:solidFill>
                        <a:latin typeface="微软雅黑" panose="020B0503020204020204" charset="-122"/>
                        <a:ea typeface="微软雅黑" panose="020B0503020204020204" charset="-122"/>
                        <a:sym typeface="+mn-ea"/>
                      </a:rPr>
                      <a:t>机械化程度高 </a:t>
                    </a:r>
                    <a:endParaRPr lang="zh-CN" altLang="en-US" sz="1800" dirty="0" smtClean="0">
                      <a:solidFill>
                        <a:srgbClr val="173C5D"/>
                      </a:solidFill>
                      <a:latin typeface="微软雅黑" panose="020B0503020204020204" charset="-122"/>
                      <a:ea typeface="微软雅黑" panose="020B0503020204020204" charset="-122"/>
                      <a:sym typeface="+mn-ea"/>
                    </a:endParaRPr>
                  </a:p>
                </p:txBody>
              </p:sp>
            </p:grpSp>
          </p:grpSp>
        </p:grpSp>
        <p:sp>
          <p:nvSpPr>
            <p:cNvPr id="70" name="文本框 69"/>
            <p:cNvSpPr txBox="1"/>
            <p:nvPr/>
          </p:nvSpPr>
          <p:spPr>
            <a:xfrm>
              <a:off x="2557" y="4147"/>
              <a:ext cx="3549" cy="860"/>
            </a:xfrm>
            <a:prstGeom prst="rect">
              <a:avLst/>
            </a:prstGeom>
            <a:noFill/>
            <a:effectLst/>
          </p:spPr>
          <p:txBody>
            <a:bodyPr wrap="square" rtlCol="0">
              <a:spAutoFit/>
            </a:bodyPr>
            <a:p>
              <a:pPr algn="l">
                <a:lnSpc>
                  <a:spcPct val="150000"/>
                </a:lnSpc>
              </a:pPr>
              <a:r>
                <a:rPr lang="zh-CN" altLang="en-US" sz="1800" dirty="0" smtClean="0">
                  <a:solidFill>
                    <a:srgbClr val="173C5D"/>
                  </a:solidFill>
                  <a:latin typeface="微软雅黑" panose="020B0503020204020204" charset="-122"/>
                  <a:ea typeface="微软雅黑" panose="020B0503020204020204" charset="-122"/>
                  <a:sym typeface="+mn-ea"/>
                </a:rPr>
                <a:t>机动灵活性好  </a:t>
              </a:r>
              <a:endParaRPr lang="zh-CN" altLang="en-US" sz="1800" dirty="0" smtClean="0">
                <a:solidFill>
                  <a:srgbClr val="173C5D"/>
                </a:solidFill>
                <a:latin typeface="微软雅黑" panose="020B0503020204020204" charset="-122"/>
                <a:ea typeface="微软雅黑" panose="020B0503020204020204" charset="-122"/>
                <a:sym typeface="+mn-ea"/>
              </a:endParaRPr>
            </a:p>
          </p:txBody>
        </p:sp>
        <p:sp>
          <p:nvSpPr>
            <p:cNvPr id="71" name="文本框 70"/>
            <p:cNvSpPr txBox="1"/>
            <p:nvPr/>
          </p:nvSpPr>
          <p:spPr>
            <a:xfrm>
              <a:off x="2928" y="2111"/>
              <a:ext cx="4224" cy="860"/>
            </a:xfrm>
            <a:prstGeom prst="rect">
              <a:avLst/>
            </a:prstGeom>
            <a:noFill/>
            <a:effectLst/>
          </p:spPr>
          <p:txBody>
            <a:bodyPr wrap="square" rtlCol="0">
              <a:spAutoFit/>
            </a:bodyPr>
            <a:p>
              <a:pPr algn="l">
                <a:lnSpc>
                  <a:spcPct val="150000"/>
                </a:lnSpc>
              </a:pPr>
              <a:r>
                <a:rPr lang="zh-CN" altLang="en-US" sz="1800" dirty="0" smtClean="0">
                  <a:solidFill>
                    <a:srgbClr val="173C5D"/>
                  </a:solidFill>
                  <a:latin typeface="微软雅黑" panose="020B0503020204020204" charset="-122"/>
                  <a:ea typeface="微软雅黑" panose="020B0503020204020204" charset="-122"/>
                  <a:sym typeface="+mn-ea"/>
                </a:rPr>
                <a:t>可以“一机多用”</a:t>
              </a:r>
              <a:endParaRPr lang="zh-CN" altLang="en-US" sz="1800" dirty="0" smtClean="0">
                <a:solidFill>
                  <a:srgbClr val="173C5D"/>
                </a:solidFill>
                <a:latin typeface="微软雅黑" panose="020B0503020204020204" charset="-122"/>
                <a:ea typeface="微软雅黑" panose="020B0503020204020204" charset="-122"/>
                <a:sym typeface="+mn-ea"/>
              </a:endParaRPr>
            </a:p>
          </p:txBody>
        </p:sp>
        <p:sp>
          <p:nvSpPr>
            <p:cNvPr id="72" name="文本框 71"/>
            <p:cNvSpPr txBox="1"/>
            <p:nvPr/>
          </p:nvSpPr>
          <p:spPr>
            <a:xfrm>
              <a:off x="12618" y="2111"/>
              <a:ext cx="5807" cy="860"/>
            </a:xfrm>
            <a:prstGeom prst="rect">
              <a:avLst/>
            </a:prstGeom>
            <a:noFill/>
            <a:effectLst/>
          </p:spPr>
          <p:txBody>
            <a:bodyPr wrap="square" rtlCol="0">
              <a:spAutoFit/>
            </a:bodyPr>
            <a:p>
              <a:pPr algn="l">
                <a:lnSpc>
                  <a:spcPct val="150000"/>
                </a:lnSpc>
              </a:pPr>
              <a:r>
                <a:rPr lang="zh-CN" altLang="en-US" sz="1800" dirty="0" smtClean="0">
                  <a:solidFill>
                    <a:srgbClr val="173C5D"/>
                  </a:solidFill>
                  <a:latin typeface="微软雅黑" panose="020B0503020204020204" charset="-122"/>
                  <a:ea typeface="微软雅黑" panose="020B0503020204020204" charset="-122"/>
                  <a:sym typeface="+mn-ea"/>
                </a:rPr>
                <a:t>能提高仓库容积的利用率 </a:t>
              </a:r>
              <a:endParaRPr lang="zh-CN" altLang="en-US" sz="1800" dirty="0" smtClean="0">
                <a:solidFill>
                  <a:srgbClr val="173C5D"/>
                </a:solidFill>
                <a:latin typeface="微软雅黑" panose="020B0503020204020204" charset="-122"/>
                <a:ea typeface="微软雅黑" panose="020B0503020204020204" charset="-122"/>
                <a:sym typeface="+mn-ea"/>
              </a:endParaRPr>
            </a:p>
          </p:txBody>
        </p:sp>
        <p:sp>
          <p:nvSpPr>
            <p:cNvPr id="73" name="文本框 72"/>
            <p:cNvSpPr txBox="1"/>
            <p:nvPr/>
          </p:nvSpPr>
          <p:spPr>
            <a:xfrm>
              <a:off x="13717" y="4147"/>
              <a:ext cx="4612" cy="2272"/>
            </a:xfrm>
            <a:prstGeom prst="rect">
              <a:avLst/>
            </a:prstGeom>
            <a:noFill/>
            <a:effectLst/>
          </p:spPr>
          <p:txBody>
            <a:bodyPr wrap="square" rtlCol="0">
              <a:spAutoFit/>
            </a:bodyPr>
            <a:p>
              <a:pPr algn="l">
                <a:lnSpc>
                  <a:spcPct val="150000"/>
                </a:lnSpc>
              </a:pPr>
              <a:r>
                <a:rPr lang="zh-CN" altLang="en-US" sz="1800" dirty="0" smtClean="0">
                  <a:solidFill>
                    <a:srgbClr val="173C5D"/>
                  </a:solidFill>
                  <a:latin typeface="微软雅黑" panose="020B0503020204020204" charset="-122"/>
                  <a:ea typeface="微软雅黑" panose="020B0503020204020204" charset="-122"/>
                  <a:sym typeface="+mn-ea"/>
                </a:rPr>
                <a:t>有利于开展托盘成组运输和集装箱运输 </a:t>
              </a:r>
              <a:endParaRPr lang="zh-CN" altLang="en-US" sz="1800" dirty="0" smtClean="0">
                <a:solidFill>
                  <a:srgbClr val="173C5D"/>
                </a:solidFill>
                <a:latin typeface="微软雅黑" panose="020B0503020204020204" charset="-122"/>
                <a:ea typeface="微软雅黑" panose="020B0503020204020204" charset="-122"/>
                <a:sym typeface="+mn-ea"/>
              </a:endParaRPr>
            </a:p>
          </p:txBody>
        </p:sp>
        <p:sp>
          <p:nvSpPr>
            <p:cNvPr id="74" name="文本框 73"/>
            <p:cNvSpPr txBox="1"/>
            <p:nvPr/>
          </p:nvSpPr>
          <p:spPr>
            <a:xfrm>
              <a:off x="13444" y="6231"/>
              <a:ext cx="5204" cy="1565"/>
            </a:xfrm>
            <a:prstGeom prst="rect">
              <a:avLst/>
            </a:prstGeom>
            <a:noFill/>
            <a:effectLst/>
          </p:spPr>
          <p:txBody>
            <a:bodyPr wrap="square" rtlCol="0">
              <a:spAutoFit/>
            </a:bodyPr>
            <a:p>
              <a:pPr algn="l">
                <a:lnSpc>
                  <a:spcPct val="150000"/>
                </a:lnSpc>
              </a:pPr>
              <a:r>
                <a:rPr lang="zh-CN" altLang="en-US" sz="1800" dirty="0" smtClean="0">
                  <a:solidFill>
                    <a:srgbClr val="173C5D"/>
                  </a:solidFill>
                  <a:latin typeface="微软雅黑" panose="020B0503020204020204" charset="-122"/>
                  <a:ea typeface="微软雅黑" panose="020B0503020204020204" charset="-122"/>
                  <a:sym typeface="+mn-ea"/>
                </a:rPr>
                <a:t>成本低，投资少，能取得得较好的经济效果 </a:t>
              </a:r>
              <a:endParaRPr lang="zh-CN" altLang="en-US" sz="1800" dirty="0" smtClean="0">
                <a:solidFill>
                  <a:srgbClr val="173C5D"/>
                </a:solidFill>
                <a:latin typeface="微软雅黑" panose="020B0503020204020204" charset="-122"/>
                <a:ea typeface="微软雅黑" panose="020B0503020204020204" charset="-122"/>
                <a:sym typeface="+mn-ea"/>
              </a:endParaRPr>
            </a:p>
          </p:txBody>
        </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3057049"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2822734" cy="737235"/>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叉车的种类及适用范围 </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aphicFrame>
        <p:nvGraphicFramePr>
          <p:cNvPr id="2" name="表格 1"/>
          <p:cNvGraphicFramePr/>
          <p:nvPr>
            <p:custDataLst>
              <p:tags r:id="rId1"/>
            </p:custDataLst>
          </p:nvPr>
        </p:nvGraphicFramePr>
        <p:xfrm>
          <a:off x="400685" y="1821180"/>
          <a:ext cx="8478520" cy="4881880"/>
        </p:xfrm>
        <a:graphic>
          <a:graphicData uri="http://schemas.openxmlformats.org/drawingml/2006/table">
            <a:tbl>
              <a:tblPr firstRow="1" bandRow="1">
                <a:tableStyleId>{7DF18680-E054-41AD-8BC1-D1AEF772440D}</a:tableStyleId>
              </a:tblPr>
              <a:tblGrid>
                <a:gridCol w="749935"/>
                <a:gridCol w="950595"/>
                <a:gridCol w="4120515"/>
                <a:gridCol w="2657475"/>
              </a:tblGrid>
              <a:tr h="530225">
                <a:tc>
                  <a:txBody>
                    <a:bodyPr/>
                    <a:p>
                      <a:pPr marL="0" indent="0" algn="ctr">
                        <a:lnSpc>
                          <a:spcPct val="150000"/>
                        </a:lnSpc>
                        <a:buNone/>
                      </a:pPr>
                      <a:r>
                        <a:rPr lang="zh-CN" altLang="en-US" sz="1350" u="none">
                          <a:latin typeface="微软雅黑" panose="020B0503020204020204" charset="-122"/>
                          <a:ea typeface="微软雅黑" panose="020B0503020204020204" charset="-122"/>
                        </a:rPr>
                        <a:t>分类依据</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类 别</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特  点</a:t>
                      </a:r>
                      <a:endParaRPr lang="zh-CN" altLang="en-US" sz="1350"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latin typeface="微软雅黑" panose="020B0503020204020204" charset="-122"/>
                          <a:ea typeface="微软雅黑" panose="020B0503020204020204" charset="-122"/>
                        </a:rPr>
                        <a:t>适用范围</a:t>
                      </a:r>
                      <a:endParaRPr lang="zh-CN" altLang="en-US" sz="1350" u="none">
                        <a:latin typeface="微软雅黑" panose="020B0503020204020204" charset="-122"/>
                        <a:ea typeface="微软雅黑" panose="020B0503020204020204" charset="-122"/>
                      </a:endParaRPr>
                    </a:p>
                  </a:txBody>
                  <a:tcPr marL="0" marR="0" marT="0" marB="0" vert="horz" anchor="ctr"/>
                </a:tc>
              </a:tr>
              <a:tr h="597535">
                <a:tc rowSpan="2">
                  <a:txBody>
                    <a:bodyPr/>
                    <a:p>
                      <a:pPr marL="0" indent="0" algn="ctr">
                        <a:lnSpc>
                          <a:spcPct val="100000"/>
                        </a:lnSpc>
                        <a:buNone/>
                      </a:pPr>
                      <a:r>
                        <a:rPr lang="zh-CN" altLang="en-US" sz="1275" u="none">
                          <a:latin typeface="微软雅黑" panose="020B0503020204020204" charset="-122"/>
                          <a:ea typeface="微软雅黑" panose="020B0503020204020204" charset="-122"/>
                        </a:rPr>
                        <a:t>根据所用动力</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00000"/>
                        </a:lnSpc>
                        <a:buNone/>
                      </a:pPr>
                      <a:r>
                        <a:rPr lang="zh-CN" altLang="en-US" sz="1275" u="none">
                          <a:latin typeface="微软雅黑" panose="020B0503020204020204" charset="-122"/>
                          <a:ea typeface="微软雅黑" panose="020B0503020204020204" charset="-122"/>
                        </a:rPr>
                        <a:t>内燃机式叉车</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l">
                        <a:lnSpc>
                          <a:spcPct val="100000"/>
                        </a:lnSpc>
                        <a:buNone/>
                      </a:pPr>
                      <a:r>
                        <a:rPr lang="zh-CN" altLang="en-US" sz="1275" u="none">
                          <a:latin typeface="微软雅黑" panose="020B0503020204020204" charset="-122"/>
                          <a:ea typeface="微软雅黑" panose="020B0503020204020204" charset="-122"/>
                        </a:rPr>
                        <a:t>作业效率和行驶速度高，装卸搬运的距离较长，但环保性能较差，并且噪音较大。</a:t>
                      </a:r>
                      <a:endParaRPr lang="zh-CN" altLang="en-US" sz="1275" u="none">
                        <a:latin typeface="微软雅黑" panose="020B0503020204020204" charset="-122"/>
                        <a:ea typeface="微软雅黑" panose="020B0503020204020204" charset="-122"/>
                      </a:endParaRPr>
                    </a:p>
                  </a:txBody>
                  <a:tcPr marL="0" marR="0" marT="0" marB="0" vert="horz" anchor="t"/>
                </a:tc>
                <a:tc>
                  <a:txBody>
                    <a:bodyPr/>
                    <a:p>
                      <a:pPr marL="0" indent="0" algn="l">
                        <a:lnSpc>
                          <a:spcPct val="100000"/>
                        </a:lnSpc>
                        <a:buNone/>
                      </a:pPr>
                      <a:r>
                        <a:rPr lang="zh-CN" altLang="en-US" sz="1275" u="none">
                          <a:latin typeface="微软雅黑" panose="020B0503020204020204" charset="-122"/>
                          <a:ea typeface="微软雅黑" panose="020B0503020204020204" charset="-122"/>
                        </a:rPr>
                        <a:t>一般适用于室外的大中等搬运量作业</a:t>
                      </a:r>
                      <a:endParaRPr lang="zh-CN" altLang="en-US" sz="1275" u="none">
                        <a:latin typeface="微软雅黑" panose="020B0503020204020204" charset="-122"/>
                        <a:ea typeface="微软雅黑" panose="020B0503020204020204" charset="-122"/>
                      </a:endParaRPr>
                    </a:p>
                  </a:txBody>
                  <a:tcPr marL="0" marR="0" marT="0" marB="0" vert="horz" anchor="t"/>
                </a:tc>
              </a:tr>
              <a:tr h="826770">
                <a:tc vMerge="1">
                  <a:tcPr/>
                </a:tc>
                <a:tc>
                  <a:txBody>
                    <a:bodyPr/>
                    <a:p>
                      <a:pPr marL="0" indent="0" algn="ctr">
                        <a:lnSpc>
                          <a:spcPct val="100000"/>
                        </a:lnSpc>
                        <a:buNone/>
                      </a:pPr>
                      <a:r>
                        <a:rPr lang="zh-CN" altLang="en-US" sz="1275" u="none">
                          <a:latin typeface="微软雅黑" panose="020B0503020204020204" charset="-122"/>
                          <a:ea typeface="微软雅黑" panose="020B0503020204020204" charset="-122"/>
                        </a:rPr>
                        <a:t>蓄电池式叉车</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l">
                        <a:lnSpc>
                          <a:spcPct val="100000"/>
                        </a:lnSpc>
                        <a:buNone/>
                      </a:pPr>
                      <a:r>
                        <a:rPr lang="zh-CN" altLang="en-US" sz="1275" u="none">
                          <a:latin typeface="微软雅黑" panose="020B0503020204020204" charset="-122"/>
                          <a:ea typeface="微软雅黑" panose="020B0503020204020204" charset="-122"/>
                        </a:rPr>
                        <a:t>作业效率和行驶速度较低，装卸搬运的距离较短，但环保性能较好，并且噪音较小。</a:t>
                      </a:r>
                      <a:endParaRPr lang="zh-CN" altLang="en-US" sz="1275" u="none">
                        <a:latin typeface="微软雅黑" panose="020B0503020204020204" charset="-122"/>
                        <a:ea typeface="微软雅黑" panose="020B0503020204020204" charset="-122"/>
                      </a:endParaRPr>
                    </a:p>
                  </a:txBody>
                  <a:tcPr marL="0" marR="0" marT="0" marB="0" vert="horz" anchor="t"/>
                </a:tc>
                <a:tc>
                  <a:txBody>
                    <a:bodyPr/>
                    <a:p>
                      <a:pPr marL="0" indent="0" algn="l">
                        <a:lnSpc>
                          <a:spcPct val="100000"/>
                        </a:lnSpc>
                        <a:buNone/>
                      </a:pPr>
                      <a:r>
                        <a:rPr lang="zh-CN" altLang="en-US" sz="1275" u="none">
                          <a:latin typeface="微软雅黑" panose="020B0503020204020204" charset="-122"/>
                          <a:ea typeface="微软雅黑" panose="020B0503020204020204" charset="-122"/>
                        </a:rPr>
                        <a:t>一般适用于室内外的中等搬运量作业</a:t>
                      </a:r>
                      <a:endParaRPr lang="zh-CN" altLang="en-US" sz="1275" u="none">
                        <a:latin typeface="微软雅黑" panose="020B0503020204020204" charset="-122"/>
                        <a:ea typeface="微软雅黑" panose="020B0503020204020204" charset="-122"/>
                      </a:endParaRPr>
                    </a:p>
                  </a:txBody>
                  <a:tcPr marL="0" marR="0" marT="0" marB="0" vert="horz" anchor="t"/>
                </a:tc>
              </a:tr>
              <a:tr h="802640">
                <a:tc rowSpan="4">
                  <a:txBody>
                    <a:bodyPr/>
                    <a:p>
                      <a:pPr marL="0" indent="0" algn="ctr">
                        <a:lnSpc>
                          <a:spcPct val="100000"/>
                        </a:lnSpc>
                        <a:buNone/>
                      </a:pPr>
                      <a:r>
                        <a:rPr lang="zh-CN" altLang="en-US" sz="1275" u="none">
                          <a:latin typeface="微软雅黑" panose="020B0503020204020204" charset="-122"/>
                          <a:ea typeface="微软雅黑" panose="020B0503020204020204" charset="-122"/>
                        </a:rPr>
                        <a:t>根据叉车的结构特点</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ctr">
                        <a:lnSpc>
                          <a:spcPct val="100000"/>
                        </a:lnSpc>
                        <a:buNone/>
                      </a:pPr>
                      <a:r>
                        <a:rPr lang="zh-CN" altLang="en-US" sz="1275" u="none">
                          <a:latin typeface="微软雅黑" panose="020B0503020204020204" charset="-122"/>
                          <a:ea typeface="微软雅黑" panose="020B0503020204020204" charset="-122"/>
                        </a:rPr>
                        <a:t>平衡重式叉车</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l">
                        <a:lnSpc>
                          <a:spcPct val="100000"/>
                        </a:lnSpc>
                        <a:buNone/>
                      </a:pPr>
                      <a:r>
                        <a:rPr lang="zh-CN" altLang="en-US" sz="1275" u="none">
                          <a:latin typeface="微软雅黑" panose="020B0503020204020204" charset="-122"/>
                          <a:ea typeface="微软雅黑" panose="020B0503020204020204" charset="-122"/>
                        </a:rPr>
                        <a:t>需要较大的作业空间，运行速度比较快，而且有较好的爬坡能力，提升高度一般为</a:t>
                      </a:r>
                      <a:r>
                        <a:rPr lang="en-US" altLang="zh-CN" sz="1275" u="none">
                          <a:latin typeface="微软雅黑" panose="020B0503020204020204" charset="-122"/>
                          <a:ea typeface="微软雅黑" panose="020B0503020204020204" charset="-122"/>
                        </a:rPr>
                        <a:t>2</a:t>
                      </a:r>
                      <a:r>
                        <a:rPr lang="zh-CN" altLang="en-US" sz="1275" u="none">
                          <a:latin typeface="微软雅黑" panose="020B0503020204020204" charset="-122"/>
                          <a:ea typeface="微软雅黑" panose="020B0503020204020204" charset="-122"/>
                        </a:rPr>
                        <a:t>～</a:t>
                      </a:r>
                      <a:r>
                        <a:rPr lang="en-US" altLang="zh-CN" sz="1275" u="none">
                          <a:latin typeface="微软雅黑" panose="020B0503020204020204" charset="-122"/>
                          <a:ea typeface="微软雅黑" panose="020B0503020204020204" charset="-122"/>
                        </a:rPr>
                        <a:t>4m</a:t>
                      </a:r>
                      <a:r>
                        <a:rPr lang="zh-CN" altLang="en-US" sz="1275" u="none">
                          <a:latin typeface="微软雅黑" panose="020B0503020204020204" charset="-122"/>
                          <a:ea typeface="微软雅黑" panose="020B0503020204020204" charset="-122"/>
                        </a:rPr>
                        <a:t>。</a:t>
                      </a:r>
                      <a:endParaRPr lang="zh-CN" altLang="en-US" sz="1275" u="none">
                        <a:latin typeface="微软雅黑" panose="020B0503020204020204" charset="-122"/>
                        <a:ea typeface="微软雅黑" panose="020B0503020204020204" charset="-122"/>
                      </a:endParaRPr>
                    </a:p>
                  </a:txBody>
                  <a:tcPr marL="0" marR="0" marT="0" marB="0" vert="horz" anchor="t"/>
                </a:tc>
                <a:tc>
                  <a:txBody>
                    <a:bodyPr/>
                    <a:p>
                      <a:pPr marL="0" indent="0" algn="l">
                        <a:lnSpc>
                          <a:spcPct val="100000"/>
                        </a:lnSpc>
                        <a:buNone/>
                      </a:pPr>
                      <a:r>
                        <a:rPr lang="zh-CN" altLang="en-US" sz="1275" u="none">
                          <a:latin typeface="微软雅黑" panose="020B0503020204020204" charset="-122"/>
                          <a:ea typeface="微软雅黑" panose="020B0503020204020204" charset="-122"/>
                        </a:rPr>
                        <a:t>主要用于露天货场作业，能适应较恶劣的路面条件</a:t>
                      </a:r>
                      <a:endParaRPr lang="zh-CN" altLang="en-US" sz="1275" u="none">
                        <a:latin typeface="微软雅黑" panose="020B0503020204020204" charset="-122"/>
                        <a:ea typeface="微软雅黑" panose="020B0503020204020204" charset="-122"/>
                      </a:endParaRPr>
                    </a:p>
                  </a:txBody>
                  <a:tcPr marL="0" marR="0" marT="0" marB="0" vert="horz" anchor="t"/>
                </a:tc>
              </a:tr>
              <a:tr h="772160">
                <a:tc vMerge="1">
                  <a:tcPr/>
                </a:tc>
                <a:tc>
                  <a:txBody>
                    <a:bodyPr/>
                    <a:p>
                      <a:pPr marL="0" indent="0" algn="ctr">
                        <a:lnSpc>
                          <a:spcPct val="100000"/>
                        </a:lnSpc>
                        <a:buNone/>
                      </a:pPr>
                      <a:r>
                        <a:rPr lang="zh-CN" altLang="en-US" sz="1275" u="none">
                          <a:latin typeface="微软雅黑" panose="020B0503020204020204" charset="-122"/>
                          <a:ea typeface="微软雅黑" panose="020B0503020204020204" charset="-122"/>
                        </a:rPr>
                        <a:t>前移式叉车</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l">
                        <a:lnSpc>
                          <a:spcPct val="100000"/>
                        </a:lnSpc>
                        <a:buNone/>
                      </a:pPr>
                      <a:r>
                        <a:rPr lang="zh-CN" altLang="en-US" sz="1275" u="none">
                          <a:latin typeface="微软雅黑" panose="020B0503020204020204" charset="-122"/>
                          <a:ea typeface="微软雅黑" panose="020B0503020204020204" charset="-122"/>
                        </a:rPr>
                        <a:t>以蓄电池为动力，不会污染环境，转弯半径也小，可有效提高仓库的面积利用率。</a:t>
                      </a:r>
                      <a:endParaRPr lang="zh-CN" altLang="en-US" sz="1275" u="none">
                        <a:latin typeface="微软雅黑" panose="020B0503020204020204" charset="-122"/>
                        <a:ea typeface="微软雅黑" panose="020B0503020204020204" charset="-122"/>
                      </a:endParaRPr>
                    </a:p>
                  </a:txBody>
                  <a:tcPr marL="0" marR="0" marT="0" marB="0" vert="horz" anchor="t"/>
                </a:tc>
                <a:tc>
                  <a:txBody>
                    <a:bodyPr/>
                    <a:p>
                      <a:pPr marL="0" indent="0" algn="l">
                        <a:lnSpc>
                          <a:spcPct val="100000"/>
                        </a:lnSpc>
                        <a:buNone/>
                      </a:pPr>
                      <a:r>
                        <a:rPr lang="zh-CN" altLang="en-US" sz="1275" u="none">
                          <a:latin typeface="微软雅黑" panose="020B0503020204020204" charset="-122"/>
                          <a:ea typeface="微软雅黑" panose="020B0503020204020204" charset="-122"/>
                        </a:rPr>
                        <a:t>一般用于室内作业，特别是短距离搬运效率要求高时</a:t>
                      </a:r>
                      <a:endParaRPr lang="zh-CN" altLang="en-US" sz="1275" u="none">
                        <a:latin typeface="微软雅黑" panose="020B0503020204020204" charset="-122"/>
                        <a:ea typeface="微软雅黑" panose="020B0503020204020204" charset="-122"/>
                      </a:endParaRPr>
                    </a:p>
                  </a:txBody>
                  <a:tcPr marL="0" marR="0" marT="0" marB="0" vert="horz" anchor="t"/>
                </a:tc>
              </a:tr>
              <a:tr h="842645">
                <a:tc vMerge="1">
                  <a:tcPr/>
                </a:tc>
                <a:tc>
                  <a:txBody>
                    <a:bodyPr/>
                    <a:p>
                      <a:pPr marL="0" indent="0" algn="ctr">
                        <a:lnSpc>
                          <a:spcPct val="100000"/>
                        </a:lnSpc>
                        <a:buNone/>
                      </a:pPr>
                      <a:r>
                        <a:rPr lang="zh-CN" altLang="en-US" sz="1275" u="none">
                          <a:latin typeface="微软雅黑" panose="020B0503020204020204" charset="-122"/>
                          <a:ea typeface="微软雅黑" panose="020B0503020204020204" charset="-122"/>
                        </a:rPr>
                        <a:t>插腿式叉车</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l">
                        <a:lnSpc>
                          <a:spcPct val="100000"/>
                        </a:lnSpc>
                        <a:buNone/>
                      </a:pPr>
                      <a:r>
                        <a:rPr lang="zh-CN" altLang="en-US" sz="1275" u="none">
                          <a:latin typeface="微软雅黑" panose="020B0503020204020204" charset="-122"/>
                          <a:ea typeface="微软雅黑" panose="020B0503020204020204" charset="-122"/>
                        </a:rPr>
                        <a:t>其货叉的结构特征决定了其较好的稳定性，尺寸小，转弯半径小。</a:t>
                      </a:r>
                      <a:endParaRPr lang="zh-CN" altLang="en-US" sz="1275" u="none">
                        <a:latin typeface="微软雅黑" panose="020B0503020204020204" charset="-122"/>
                        <a:ea typeface="微软雅黑" panose="020B0503020204020204" charset="-122"/>
                      </a:endParaRPr>
                    </a:p>
                  </a:txBody>
                  <a:tcPr marL="0" marR="0" marT="0" marB="0" vert="horz" anchor="t"/>
                </a:tc>
                <a:tc>
                  <a:txBody>
                    <a:bodyPr/>
                    <a:p>
                      <a:pPr marL="0" indent="0" algn="l">
                        <a:lnSpc>
                          <a:spcPct val="100000"/>
                        </a:lnSpc>
                        <a:buNone/>
                      </a:pPr>
                      <a:r>
                        <a:rPr lang="zh-CN" altLang="en-US" sz="1275" u="none">
                          <a:latin typeface="微软雅黑" panose="020B0503020204020204" charset="-122"/>
                          <a:ea typeface="微软雅黑" panose="020B0503020204020204" charset="-122"/>
                        </a:rPr>
                        <a:t>适用于工厂车间、仓库内效率要求不高，需要有一定堆垛、装卸高度的场合。 </a:t>
                      </a:r>
                      <a:endParaRPr lang="zh-CN" altLang="en-US" sz="1275" u="none">
                        <a:latin typeface="微软雅黑" panose="020B0503020204020204" charset="-122"/>
                        <a:ea typeface="微软雅黑" panose="020B0503020204020204" charset="-122"/>
                      </a:endParaRPr>
                    </a:p>
                  </a:txBody>
                  <a:tcPr marL="0" marR="0" marT="0" marB="0" vert="horz" anchor="t"/>
                </a:tc>
              </a:tr>
              <a:tr h="509905">
                <a:tc vMerge="1">
                  <a:tcPr/>
                </a:tc>
                <a:tc>
                  <a:txBody>
                    <a:bodyPr/>
                    <a:p>
                      <a:pPr marL="0" indent="0" algn="ctr">
                        <a:lnSpc>
                          <a:spcPct val="100000"/>
                        </a:lnSpc>
                        <a:buNone/>
                      </a:pPr>
                      <a:r>
                        <a:rPr lang="zh-CN" altLang="en-US" sz="1275" u="none">
                          <a:latin typeface="微软雅黑" panose="020B0503020204020204" charset="-122"/>
                          <a:ea typeface="微软雅黑" panose="020B0503020204020204" charset="-122"/>
                        </a:rPr>
                        <a:t>侧面叉车</a:t>
                      </a:r>
                      <a:endParaRPr lang="zh-CN" altLang="en-US" sz="1275" u="none">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275" u="none">
                          <a:latin typeface="微软雅黑" panose="020B0503020204020204" charset="-122"/>
                          <a:ea typeface="微软雅黑" panose="020B0503020204020204" charset="-122"/>
                        </a:rPr>
                        <a:t>在司机室的侧面有装卸货物的平台，司机视野好。</a:t>
                      </a:r>
                      <a:endParaRPr lang="zh-CN" altLang="en-US" sz="1275" u="none">
                        <a:latin typeface="微软雅黑" panose="020B0503020204020204" charset="-122"/>
                        <a:ea typeface="微软雅黑" panose="020B0503020204020204" charset="-122"/>
                      </a:endParaRPr>
                    </a:p>
                  </a:txBody>
                  <a:tcPr marL="0" marR="0" marT="0" marB="0" vert="horz" anchor="t"/>
                </a:tc>
                <a:tc>
                  <a:txBody>
                    <a:bodyPr/>
                    <a:p>
                      <a:pPr marL="0" indent="0" algn="l">
                        <a:lnSpc>
                          <a:spcPct val="150000"/>
                        </a:lnSpc>
                        <a:buNone/>
                      </a:pPr>
                      <a:r>
                        <a:rPr lang="zh-CN" altLang="en-US" sz="1275" u="none">
                          <a:latin typeface="微软雅黑" panose="020B0503020204020204" charset="-122"/>
                          <a:ea typeface="微软雅黑" panose="020B0503020204020204" charset="-122"/>
                        </a:rPr>
                        <a:t>主要用于长料货物的搬运</a:t>
                      </a:r>
                      <a:endParaRPr lang="zh-CN" altLang="en-US" sz="1275" u="none">
                        <a:latin typeface="微软雅黑" panose="020B0503020204020204" charset="-122"/>
                        <a:ea typeface="微软雅黑" panose="020B0503020204020204" charset="-122"/>
                      </a:endParaRPr>
                    </a:p>
                  </a:txBody>
                  <a:tcPr marL="0" marR="0" marT="0" marB="0" vert="horz" anchor="t"/>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251460" y="404336"/>
            <a:ext cx="229600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354171" y="404336"/>
            <a:ext cx="2090738"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常用叉车的说明 </a:t>
            </a:r>
            <a:endParaRPr lang="zh-CN" altLang="en-US" sz="2100" b="1">
              <a:solidFill>
                <a:schemeClr val="bg1"/>
              </a:solidFill>
              <a:latin typeface="微软雅黑" panose="020B0503020204020204" charset="-122"/>
              <a:ea typeface="微软雅黑" panose="020B0503020204020204" charset="-122"/>
              <a:sym typeface="+mn-ea"/>
            </a:endParaRPr>
          </a:p>
        </p:txBody>
      </p:sp>
      <p:grpSp>
        <p:nvGrpSpPr>
          <p:cNvPr id="2" name="组合 1"/>
          <p:cNvGrpSpPr/>
          <p:nvPr/>
        </p:nvGrpSpPr>
        <p:grpSpPr>
          <a:xfrm>
            <a:off x="303530" y="1035050"/>
            <a:ext cx="8609330" cy="2562421"/>
            <a:chOff x="757" y="2344"/>
            <a:chExt cx="18077" cy="4203"/>
          </a:xfrm>
        </p:grpSpPr>
        <p:sp>
          <p:nvSpPr>
            <p:cNvPr id="31" name="文本框 30"/>
            <p:cNvSpPr txBox="1"/>
            <p:nvPr/>
          </p:nvSpPr>
          <p:spPr>
            <a:xfrm>
              <a:off x="757" y="2344"/>
              <a:ext cx="11974" cy="604"/>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（1）平衡重式叉车</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757" y="2913"/>
              <a:ext cx="18077" cy="3634"/>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600">
                  <a:solidFill>
                    <a:srgbClr val="1B2F47"/>
                  </a:solidFill>
                  <a:latin typeface="微软雅黑" panose="020B0503020204020204" charset="-122"/>
                  <a:ea typeface="微软雅黑" panose="020B0503020204020204" charset="-122"/>
                </a:rPr>
                <a:t>目前，平衡重式叉车是使用最为广泛的叉车。其货叉在前轮重心以外，为了克服装卸搬运时货物产生的倾覆力矩，避免叉车翻倒，通常在叉车的尾部装有平衡重或者以底盘来配重。这种叉车运行速度比较快，而且有较好的爬坡能力，提升高度一般为2～4m，因此非常适用于露天货场作业。取货或者卸货时，门架可以左右或者前移，便于货叉插入，取货后门架可以后倾，使物料重心后移，以保证货物在搬运运行中稳定。</a:t>
              </a:r>
              <a:endParaRPr sz="16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600">
                  <a:solidFill>
                    <a:srgbClr val="1B2F47"/>
                  </a:solidFill>
                  <a:latin typeface="微软雅黑" panose="020B0503020204020204" charset="-122"/>
                  <a:ea typeface="微软雅黑" panose="020B0503020204020204" charset="-122"/>
                </a:rPr>
                <a:t>平衡重式叉车根据有无司机室分为立式和坐式两种（如图所示）。</a:t>
              </a:r>
              <a:endParaRPr sz="1600">
                <a:solidFill>
                  <a:srgbClr val="1B2F47"/>
                </a:solidFill>
                <a:latin typeface="微软雅黑" panose="020B0503020204020204" charset="-122"/>
                <a:ea typeface="微软雅黑" panose="020B0503020204020204" charset="-122"/>
              </a:endParaRPr>
            </a:p>
          </p:txBody>
        </p:sp>
      </p:grpSp>
      <p:grpSp>
        <p:nvGrpSpPr>
          <p:cNvPr id="1073743035" name="组合 1073743034"/>
          <p:cNvGrpSpPr>
            <a:grpSpLocks noRot="1" noChangeAspect="1"/>
          </p:cNvGrpSpPr>
          <p:nvPr/>
        </p:nvGrpSpPr>
        <p:grpSpPr>
          <a:xfrm>
            <a:off x="1861820" y="4364990"/>
            <a:ext cx="3989705" cy="1793240"/>
            <a:chOff x="0" y="0"/>
            <a:chExt cx="7610" cy="3419"/>
          </a:xfrm>
        </p:grpSpPr>
        <p:pic>
          <p:nvPicPr>
            <p:cNvPr id="1073743036" name="图片 1073743035" descr="MCW"/>
            <p:cNvPicPr>
              <a:picLocks noChangeAspect="1"/>
            </p:cNvPicPr>
            <p:nvPr/>
          </p:nvPicPr>
          <p:blipFill>
            <a:blip r:embed="rId1"/>
            <a:stretch>
              <a:fillRect/>
            </a:stretch>
          </p:blipFill>
          <p:spPr>
            <a:xfrm>
              <a:off x="0" y="133"/>
              <a:ext cx="3400" cy="3287"/>
            </a:xfrm>
            <a:prstGeom prst="rect">
              <a:avLst/>
            </a:prstGeom>
            <a:noFill/>
            <a:ln w="9525">
              <a:noFill/>
            </a:ln>
          </p:spPr>
        </p:pic>
        <p:pic>
          <p:nvPicPr>
            <p:cNvPr id="1073743037" name="图片 1073743036" descr="d05"/>
            <p:cNvPicPr>
              <a:picLocks noChangeAspect="1"/>
            </p:cNvPicPr>
            <p:nvPr/>
          </p:nvPicPr>
          <p:blipFill>
            <a:blip r:embed="rId2"/>
            <a:stretch>
              <a:fillRect/>
            </a:stretch>
          </p:blipFill>
          <p:spPr>
            <a:xfrm>
              <a:off x="4208" y="0"/>
              <a:ext cx="3403" cy="3403"/>
            </a:xfrm>
            <a:prstGeom prst="rect">
              <a:avLst/>
            </a:prstGeom>
            <a:noFill/>
            <a:ln w="9525">
              <a:noFill/>
            </a:ln>
          </p:spPr>
        </p:pic>
      </p:grpSp>
      <p:pic>
        <p:nvPicPr>
          <p:cNvPr id="3" name="Picture 2" descr="4b51f24502000dj2"/>
          <p:cNvPicPr>
            <a:picLocks noChangeAspect="1"/>
          </p:cNvPicPr>
          <p:nvPr/>
        </p:nvPicPr>
        <p:blipFill>
          <a:blip r:embed="rId3"/>
          <a:stretch>
            <a:fillRect/>
          </a:stretch>
        </p:blipFill>
        <p:spPr>
          <a:xfrm>
            <a:off x="6228239" y="4580731"/>
            <a:ext cx="1853089" cy="1390174"/>
          </a:xfrm>
          <a:prstGeom prst="rect">
            <a:avLst/>
          </a:prstGeom>
          <a:noFill/>
          <a:ln w="9525">
            <a:noFill/>
          </a:ln>
        </p:spPr>
      </p:pic>
      <p:sp>
        <p:nvSpPr>
          <p:cNvPr id="7" name="文本框 6"/>
          <p:cNvSpPr txBox="1"/>
          <p:nvPr/>
        </p:nvSpPr>
        <p:spPr>
          <a:xfrm>
            <a:off x="1464945" y="6165056"/>
            <a:ext cx="6904673" cy="460375"/>
          </a:xfrm>
          <a:prstGeom prst="rect">
            <a:avLst/>
          </a:prstGeom>
          <a:noFill/>
        </p:spPr>
        <p:txBody>
          <a:bodyPr wrap="square" rtlCol="0">
            <a:spAutoFit/>
          </a:bodyPr>
          <a:p>
            <a:pPr algn="l">
              <a:lnSpc>
                <a:spcPct val="150000"/>
              </a:lnSpc>
            </a:pPr>
            <a:r>
              <a:rPr lang="en-US" sz="1600">
                <a:solidFill>
                  <a:srgbClr val="1B2F47"/>
                </a:solidFill>
                <a:latin typeface="微软雅黑" panose="020B0503020204020204" charset="-122"/>
                <a:ea typeface="微软雅黑" panose="020B0503020204020204" charset="-122"/>
              </a:rPr>
              <a:t>    </a:t>
            </a:r>
            <a:r>
              <a:rPr sz="1600">
                <a:solidFill>
                  <a:srgbClr val="1B2F47"/>
                </a:solidFill>
                <a:latin typeface="微软雅黑" panose="020B0503020204020204" charset="-122"/>
                <a:ea typeface="微软雅黑" panose="020B0503020204020204" charset="-122"/>
              </a:rPr>
              <a:t>a 立式平衡重式叉车                            </a:t>
            </a:r>
            <a:r>
              <a:rPr lang="en-US" sz="1600">
                <a:solidFill>
                  <a:srgbClr val="1B2F47"/>
                </a:solidFill>
                <a:latin typeface="微软雅黑" panose="020B0503020204020204" charset="-122"/>
                <a:ea typeface="微软雅黑" panose="020B0503020204020204" charset="-122"/>
              </a:rPr>
              <a:t>  </a:t>
            </a:r>
            <a:r>
              <a:rPr sz="1600">
                <a:solidFill>
                  <a:srgbClr val="1B2F47"/>
                </a:solidFill>
                <a:latin typeface="微软雅黑" panose="020B0503020204020204" charset="-122"/>
                <a:ea typeface="微软雅黑" panose="020B0503020204020204" charset="-122"/>
              </a:rPr>
              <a:t>b 坐式平衡重式叉车</a:t>
            </a:r>
            <a:endParaRPr sz="1600">
              <a:solidFill>
                <a:srgbClr val="1B2F47"/>
              </a:solidFill>
              <a:latin typeface="微软雅黑" panose="020B0503020204020204" charset="-122"/>
              <a:ea typeface="微软雅黑" panose="020B0503020204020204" charset="-122"/>
            </a:endParaRPr>
          </a:p>
        </p:txBody>
      </p:sp>
      <p:sp>
        <p:nvSpPr>
          <p:cNvPr id="9" name="文本框 8"/>
          <p:cNvSpPr txBox="1"/>
          <p:nvPr/>
        </p:nvSpPr>
        <p:spPr>
          <a:xfrm>
            <a:off x="3023235" y="5413058"/>
            <a:ext cx="1864995" cy="114300"/>
          </a:xfrm>
          <a:prstGeom prst="rect">
            <a:avLst/>
          </a:prstGeom>
          <a:noFill/>
        </p:spPr>
        <p:txBody>
          <a:bodyPr wrap="square" rtlCol="0">
            <a:spAutoFit/>
          </a:bodyPr>
          <a:p>
            <a:pPr algn="l">
              <a:lnSpc>
                <a:spcPct val="150000"/>
              </a:lnSpc>
            </a:pPr>
            <a:r>
              <a:rPr lang="en-US" sz="100">
                <a:solidFill>
                  <a:srgbClr val="1B2F47"/>
                </a:solidFill>
                <a:latin typeface="微软雅黑" panose="020B0503020204020204" charset="-122"/>
                <a:ea typeface="微软雅黑" panose="020B0503020204020204" charset="-122"/>
              </a:rPr>
              <a:t>    </a:t>
            </a:r>
            <a:r>
              <a:rPr sz="100">
                <a:solidFill>
                  <a:srgbClr val="1B2F47"/>
                </a:solidFill>
                <a:latin typeface="微软雅黑" panose="020B0503020204020204" charset="-122"/>
                <a:ea typeface="微软雅黑" panose="020B0503020204020204" charset="-122"/>
              </a:rPr>
              <a:t>图2-63  平衡重叉车</a:t>
            </a:r>
            <a:endParaRPr sz="1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矩形 2"/>
          <p:cNvSpPr>
            <a:spLocks noGrp="1"/>
          </p:cNvSpPr>
          <p:nvPr>
            <p:ph type="title" idx="4294967295"/>
          </p:nvPr>
        </p:nvSpPr>
        <p:spPr>
          <a:ln/>
        </p:spPr>
        <p:txBody>
          <a:bodyPr vert="horz" wrap="square" lIns="91440" tIns="45720" rIns="91440" bIns="45720" anchor="ctr" anchorCtr="0"/>
          <a:p>
            <a:pPr eaLnBrk="1" hangingPunct="1"/>
            <a:r>
              <a:rPr lang="zh-CN" altLang="en-US" sz="4000" dirty="0">
                <a:solidFill>
                  <a:srgbClr val="002060"/>
                </a:solidFill>
                <a:latin typeface="方正水柱简体" pitchFamily="1" charset="-122"/>
                <a:ea typeface="方正水柱简体" pitchFamily="1" charset="-122"/>
              </a:rPr>
              <a:t>第</a:t>
            </a:r>
            <a:r>
              <a:rPr lang="en-US" altLang="en-US" sz="4000" dirty="0">
                <a:solidFill>
                  <a:srgbClr val="002060"/>
                </a:solidFill>
                <a:latin typeface="方正水柱简体" pitchFamily="1" charset="-122"/>
                <a:ea typeface="方正水柱简体" pitchFamily="1" charset="-122"/>
              </a:rPr>
              <a:t>7</a:t>
            </a:r>
            <a:r>
              <a:rPr lang="zh-CN" altLang="en-US" sz="4000" dirty="0">
                <a:solidFill>
                  <a:srgbClr val="002060"/>
                </a:solidFill>
                <a:latin typeface="方正水柱简体" pitchFamily="1" charset="-122"/>
                <a:ea typeface="方正水柱简体" pitchFamily="1" charset="-122"/>
              </a:rPr>
              <a:t>章 装卸搬运</a:t>
            </a:r>
            <a:endParaRPr lang="en-US" altLang="en-US" sz="4000" dirty="0">
              <a:solidFill>
                <a:srgbClr val="002060"/>
              </a:solidFill>
              <a:latin typeface="方正水柱简体" pitchFamily="1" charset="-122"/>
              <a:ea typeface="方正水柱简体" pitchFamily="1" charset="-122"/>
            </a:endParaRPr>
          </a:p>
        </p:txBody>
      </p:sp>
      <p:sp>
        <p:nvSpPr>
          <p:cNvPr id="4099" name="直线 6"/>
          <p:cNvSpPr/>
          <p:nvPr/>
        </p:nvSpPr>
        <p:spPr>
          <a:xfrm>
            <a:off x="2362200" y="2339975"/>
            <a:ext cx="4800600" cy="0"/>
          </a:xfrm>
          <a:prstGeom prst="line">
            <a:avLst/>
          </a:prstGeom>
          <a:ln w="25400" cap="flat" cmpd="sng">
            <a:solidFill>
              <a:schemeClr val="tx1"/>
            </a:solidFill>
            <a:prstDash val="sysDot"/>
            <a:headEnd type="none" w="med" len="med"/>
            <a:tailEnd type="oval" w="med" len="med"/>
          </a:ln>
        </p:spPr>
      </p:sp>
      <p:sp>
        <p:nvSpPr>
          <p:cNvPr id="4100" name="矩形 7"/>
          <p:cNvSpPr/>
          <p:nvPr/>
        </p:nvSpPr>
        <p:spPr>
          <a:xfrm rot="3419336">
            <a:off x="2078038" y="1763713"/>
            <a:ext cx="479425" cy="520700"/>
          </a:xfrm>
          <a:prstGeom prst="rect">
            <a:avLst/>
          </a:prstGeom>
          <a:gradFill rotWithShape="1">
            <a:gsLst>
              <a:gs pos="0">
                <a:schemeClr val="accent1"/>
              </a:gs>
              <a:gs pos="100000">
                <a:srgbClr val="64384C"/>
              </a:gs>
            </a:gsLst>
            <a:lin ang="5400000" scaled="1"/>
            <a:tileRect/>
          </a:gradFill>
          <a:ln w="9525" cap="flat" cmpd="sng">
            <a:prstDash val="solid"/>
            <a:miter/>
            <a:headEnd type="none" w="med" len="med"/>
            <a:tailEnd type="none" w="med" len="med"/>
          </a:ln>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nchorCtr="0">
            <a:flatTx/>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4101" name="文本框 8"/>
          <p:cNvSpPr txBox="1"/>
          <p:nvPr/>
        </p:nvSpPr>
        <p:spPr>
          <a:xfrm>
            <a:off x="2916238" y="1628775"/>
            <a:ext cx="2925762" cy="639763"/>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装卸搬运概述</a:t>
            </a:r>
            <a:endParaRPr lang="en-US" altLang="en-US" sz="3600" dirty="0">
              <a:latin typeface="隶书" pitchFamily="49" charset="-122"/>
              <a:ea typeface="隶书" pitchFamily="49" charset="-122"/>
            </a:endParaRPr>
          </a:p>
        </p:txBody>
      </p:sp>
      <p:sp>
        <p:nvSpPr>
          <p:cNvPr id="4102" name="文本框 9"/>
          <p:cNvSpPr txBox="1"/>
          <p:nvPr/>
        </p:nvSpPr>
        <p:spPr>
          <a:xfrm>
            <a:off x="2133600" y="1806575"/>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en-US" sz="2400" b="1" dirty="0">
                <a:solidFill>
                  <a:srgbClr val="FFFFFF"/>
                </a:solidFill>
                <a:ea typeface="宋体" panose="02010600030101010101" pitchFamily="2" charset="-122"/>
              </a:rPr>
              <a:t>1</a:t>
            </a:r>
            <a:endParaRPr lang="en-US" altLang="en-US" sz="2400" b="1" dirty="0">
              <a:solidFill>
                <a:srgbClr val="FFFFFF"/>
              </a:solidFill>
              <a:ea typeface="宋体" panose="02010600030101010101" pitchFamily="2" charset="-122"/>
            </a:endParaRPr>
          </a:p>
        </p:txBody>
      </p:sp>
      <p:sp>
        <p:nvSpPr>
          <p:cNvPr id="4103" name="直线 10"/>
          <p:cNvSpPr/>
          <p:nvPr/>
        </p:nvSpPr>
        <p:spPr>
          <a:xfrm>
            <a:off x="2362200" y="3178175"/>
            <a:ext cx="4800600" cy="0"/>
          </a:xfrm>
          <a:prstGeom prst="line">
            <a:avLst/>
          </a:prstGeom>
          <a:ln w="25400" cap="flat" cmpd="sng">
            <a:solidFill>
              <a:schemeClr val="tx1"/>
            </a:solidFill>
            <a:prstDash val="sysDot"/>
            <a:headEnd type="none" w="med" len="med"/>
            <a:tailEnd type="oval" w="med" len="med"/>
          </a:ln>
        </p:spPr>
      </p:sp>
      <p:sp>
        <p:nvSpPr>
          <p:cNvPr id="4104" name="矩形 11"/>
          <p:cNvSpPr/>
          <p:nvPr/>
        </p:nvSpPr>
        <p:spPr>
          <a:xfrm rot="3419336">
            <a:off x="2078038" y="2601913"/>
            <a:ext cx="479425" cy="520700"/>
          </a:xfrm>
          <a:prstGeom prst="rect">
            <a:avLst/>
          </a:prstGeom>
          <a:gradFill rotWithShape="1">
            <a:gsLst>
              <a:gs pos="0">
                <a:schemeClr val="accent2"/>
              </a:gs>
              <a:gs pos="100000">
                <a:srgbClr val="504160"/>
              </a:gs>
            </a:gsLst>
            <a:lin ang="5400000" scaled="1"/>
            <a:tileRect/>
          </a:gradFill>
          <a:ln w="9525" cap="flat" cmpd="sng">
            <a:prstDash val="solid"/>
            <a:miter/>
            <a:headEnd type="none" w="med" len="med"/>
            <a:tailEnd type="none" w="med" len="med"/>
          </a:ln>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wrap="none" anchor="ctr" anchorCtr="0">
            <a:flatTx/>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4105" name="文本框 12"/>
          <p:cNvSpPr txBox="1"/>
          <p:nvPr/>
        </p:nvSpPr>
        <p:spPr>
          <a:xfrm>
            <a:off x="2133600" y="2644775"/>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en-US" sz="2400" b="1" dirty="0">
                <a:solidFill>
                  <a:srgbClr val="FFFFFF"/>
                </a:solidFill>
                <a:ea typeface="宋体" panose="02010600030101010101" pitchFamily="2" charset="-122"/>
              </a:rPr>
              <a:t>2</a:t>
            </a:r>
            <a:endParaRPr lang="en-US" altLang="en-US" sz="2400" b="1" dirty="0">
              <a:solidFill>
                <a:srgbClr val="FFFFFF"/>
              </a:solidFill>
              <a:ea typeface="宋体" panose="02010600030101010101" pitchFamily="2" charset="-122"/>
            </a:endParaRPr>
          </a:p>
        </p:txBody>
      </p:sp>
      <p:sp>
        <p:nvSpPr>
          <p:cNvPr id="4106" name="直线 13"/>
          <p:cNvSpPr/>
          <p:nvPr/>
        </p:nvSpPr>
        <p:spPr>
          <a:xfrm>
            <a:off x="2363788" y="4014788"/>
            <a:ext cx="4799012" cy="1587"/>
          </a:xfrm>
          <a:prstGeom prst="line">
            <a:avLst/>
          </a:prstGeom>
          <a:ln w="25400" cap="flat" cmpd="sng">
            <a:solidFill>
              <a:schemeClr val="tx1"/>
            </a:solidFill>
            <a:prstDash val="sysDot"/>
            <a:headEnd type="none" w="med" len="med"/>
            <a:tailEnd type="oval" w="med" len="med"/>
          </a:ln>
        </p:spPr>
      </p:sp>
      <p:sp>
        <p:nvSpPr>
          <p:cNvPr id="4107" name="矩形 14"/>
          <p:cNvSpPr/>
          <p:nvPr/>
        </p:nvSpPr>
        <p:spPr>
          <a:xfrm rot="3419336">
            <a:off x="2078038" y="3440113"/>
            <a:ext cx="479425" cy="520700"/>
          </a:xfrm>
          <a:prstGeom prst="rect">
            <a:avLst/>
          </a:prstGeom>
          <a:gradFill rotWithShape="1">
            <a:gsLst>
              <a:gs pos="0">
                <a:schemeClr val="hlink"/>
              </a:gs>
              <a:gs pos="100000">
                <a:srgbClr val="653B34"/>
              </a:gs>
            </a:gsLst>
            <a:lin ang="5400000" scaled="1"/>
            <a:tileRect/>
          </a:gradFill>
          <a:ln w="9525" cap="flat" cmpd="sng">
            <a:prstDash val="solid"/>
            <a:miter/>
            <a:headEnd type="none" w="med" len="med"/>
            <a:tailEnd type="none" w="med" len="med"/>
          </a:ln>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nchorCtr="0">
            <a:flatTx/>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4108" name="文本框 15"/>
          <p:cNvSpPr txBox="1"/>
          <p:nvPr/>
        </p:nvSpPr>
        <p:spPr>
          <a:xfrm>
            <a:off x="2133600" y="3482975"/>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en-US" sz="2400" b="1" dirty="0">
                <a:solidFill>
                  <a:srgbClr val="FFFFFF"/>
                </a:solidFill>
                <a:ea typeface="宋体" panose="02010600030101010101" pitchFamily="2" charset="-122"/>
              </a:rPr>
              <a:t>3</a:t>
            </a:r>
            <a:endParaRPr lang="en-US" altLang="en-US" sz="2400" b="1" dirty="0">
              <a:solidFill>
                <a:srgbClr val="FFFFFF"/>
              </a:solidFill>
              <a:ea typeface="宋体" panose="02010600030101010101" pitchFamily="2" charset="-122"/>
            </a:endParaRPr>
          </a:p>
        </p:txBody>
      </p:sp>
      <p:sp>
        <p:nvSpPr>
          <p:cNvPr id="4109" name="文本框 19"/>
          <p:cNvSpPr txBox="1"/>
          <p:nvPr/>
        </p:nvSpPr>
        <p:spPr>
          <a:xfrm>
            <a:off x="2916238" y="2492375"/>
            <a:ext cx="3382962" cy="639763"/>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装卸搬运的分类</a:t>
            </a:r>
            <a:endParaRPr lang="en-US" altLang="en-US" sz="3600" dirty="0">
              <a:latin typeface="隶书" pitchFamily="49" charset="-122"/>
              <a:ea typeface="隶书" pitchFamily="49" charset="-122"/>
            </a:endParaRPr>
          </a:p>
        </p:txBody>
      </p:sp>
      <p:sp>
        <p:nvSpPr>
          <p:cNvPr id="4110" name="文本框 20"/>
          <p:cNvSpPr txBox="1"/>
          <p:nvPr/>
        </p:nvSpPr>
        <p:spPr>
          <a:xfrm>
            <a:off x="2973388" y="3284538"/>
            <a:ext cx="3841750" cy="64135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装卸搬运的合理化</a:t>
            </a:r>
            <a:endParaRPr lang="en-US" altLang="en-US" sz="3600" dirty="0">
              <a:latin typeface="隶书" pitchFamily="49" charset="-122"/>
              <a:ea typeface="隶书" pitchFamily="49" charset="-122"/>
            </a:endParaRP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323215" y="404336"/>
            <a:ext cx="229600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323056" y="404336"/>
            <a:ext cx="2090738"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常用叉车的说明 </a:t>
            </a:r>
            <a:endParaRPr lang="zh-CN" altLang="en-US" sz="2100" b="1">
              <a:solidFill>
                <a:schemeClr val="bg1"/>
              </a:solidFill>
              <a:latin typeface="微软雅黑" panose="020B0503020204020204" charset="-122"/>
              <a:ea typeface="微软雅黑" panose="020B0503020204020204" charset="-122"/>
              <a:sym typeface="+mn-ea"/>
            </a:endParaRPr>
          </a:p>
        </p:txBody>
      </p:sp>
      <p:grpSp>
        <p:nvGrpSpPr>
          <p:cNvPr id="2" name="组合 1"/>
          <p:cNvGrpSpPr/>
          <p:nvPr/>
        </p:nvGrpSpPr>
        <p:grpSpPr>
          <a:xfrm>
            <a:off x="303530" y="991235"/>
            <a:ext cx="8268970" cy="2725700"/>
            <a:chOff x="757" y="2344"/>
            <a:chExt cx="17362" cy="4540"/>
          </a:xfrm>
        </p:grpSpPr>
        <p:sp>
          <p:nvSpPr>
            <p:cNvPr id="31" name="文本框 30"/>
            <p:cNvSpPr txBox="1"/>
            <p:nvPr/>
          </p:nvSpPr>
          <p:spPr>
            <a:xfrm>
              <a:off x="757" y="2344"/>
              <a:ext cx="11974" cy="61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sym typeface="+mn-ea"/>
                </a:rPr>
                <a:t>（</a:t>
              </a:r>
              <a:r>
                <a:rPr lang="en-US" altLang="zh-CN" sz="1800" b="1">
                  <a:solidFill>
                    <a:srgbClr val="DB5558"/>
                  </a:solidFill>
                  <a:latin typeface="微软雅黑" panose="020B0503020204020204" charset="-122"/>
                  <a:ea typeface="微软雅黑" panose="020B0503020204020204" charset="-122"/>
                  <a:sym typeface="+mn-ea"/>
                </a:rPr>
                <a:t>2</a:t>
              </a:r>
              <a:r>
                <a:rPr lang="zh-CN" altLang="en-US" sz="1800" b="1">
                  <a:solidFill>
                    <a:srgbClr val="DB5558"/>
                  </a:solidFill>
                  <a:latin typeface="微软雅黑" panose="020B0503020204020204" charset="-122"/>
                  <a:ea typeface="微软雅黑" panose="020B0503020204020204" charset="-122"/>
                  <a:sym typeface="+mn-ea"/>
                </a:rPr>
                <a:t>）</a:t>
              </a:r>
              <a:r>
                <a:rPr lang="zh-CN" altLang="en-US" sz="1800" b="1">
                  <a:solidFill>
                    <a:srgbClr val="DB5558"/>
                  </a:solidFill>
                  <a:latin typeface="微软雅黑" panose="020B0503020204020204" charset="-122"/>
                  <a:ea typeface="微软雅黑" panose="020B0503020204020204" charset="-122"/>
                </a:rPr>
                <a:t>前移式叉车</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757" y="3655"/>
              <a:ext cx="17362" cy="3229"/>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前移式叉车是其门架或者货叉可以前后移动的叉车。一般采用蓄电池为动力，不会污染周围的空气，同时蓄电池起到一定的平衡作用，不需配备专门的平衡重。常用于室内作业，所以一般采用实心轮胎，车轮直径也比较小。整个车体尺寸较小，转弯半径也不大，在巷道内作业时，巷道宽度比平衡重式叉车小得多，从而可以极大的提高仓库面积利用率。在取货或者卸货时，货叉随着门架前移到前轮以外，在运行时，门架缩回到车体内，使叉车整体保持平衡。</a:t>
              </a:r>
              <a:endParaRPr sz="1400">
                <a:solidFill>
                  <a:srgbClr val="1B2F47"/>
                </a:solidFill>
                <a:latin typeface="微软雅黑" panose="020B0503020204020204" charset="-122"/>
                <a:ea typeface="微软雅黑" panose="020B0503020204020204" charset="-122"/>
              </a:endParaRPr>
            </a:p>
            <a:p>
              <a:pPr indent="0" fontAlgn="auto">
                <a:lnSpc>
                  <a:spcPct val="150000"/>
                </a:lnSpc>
                <a:spcBef>
                  <a:spcPts val="0"/>
                </a:spcBef>
              </a:pPr>
              <a:r>
                <a:rPr sz="1400">
                  <a:solidFill>
                    <a:srgbClr val="1B2F47"/>
                  </a:solidFill>
                  <a:latin typeface="微软雅黑" panose="020B0503020204020204" charset="-122"/>
                  <a:ea typeface="微软雅黑" panose="020B0503020204020204" charset="-122"/>
                </a:rPr>
                <a:t>       前移式叉车根据有无司机室分为立式和坐式两种（如图所示）：</a:t>
              </a:r>
              <a:endParaRPr sz="1400">
                <a:solidFill>
                  <a:srgbClr val="1B2F47"/>
                </a:solidFill>
                <a:latin typeface="微软雅黑" panose="020B0503020204020204" charset="-122"/>
                <a:ea typeface="微软雅黑" panose="020B0503020204020204" charset="-122"/>
              </a:endParaRPr>
            </a:p>
          </p:txBody>
        </p:sp>
      </p:grpSp>
      <p:sp>
        <p:nvSpPr>
          <p:cNvPr id="7" name="文本框 6"/>
          <p:cNvSpPr txBox="1"/>
          <p:nvPr/>
        </p:nvSpPr>
        <p:spPr>
          <a:xfrm>
            <a:off x="3291840" y="5037773"/>
            <a:ext cx="4430078" cy="114300"/>
          </a:xfrm>
          <a:prstGeom prst="rect">
            <a:avLst/>
          </a:prstGeom>
          <a:noFill/>
        </p:spPr>
        <p:txBody>
          <a:bodyPr wrap="square" rtlCol="0">
            <a:spAutoFit/>
          </a:bodyPr>
          <a:p>
            <a:pPr algn="l">
              <a:lnSpc>
                <a:spcPct val="150000"/>
              </a:lnSpc>
            </a:pPr>
            <a:r>
              <a:rPr lang="en-US" sz="100">
                <a:solidFill>
                  <a:srgbClr val="1B2F47"/>
                </a:solidFill>
                <a:latin typeface="微软雅黑" panose="020B0503020204020204" charset="-122"/>
                <a:ea typeface="微软雅黑" panose="020B0503020204020204" charset="-122"/>
              </a:rPr>
              <a:t>  </a:t>
            </a:r>
            <a:r>
              <a:rPr sz="100">
                <a:solidFill>
                  <a:srgbClr val="1B2F47"/>
                </a:solidFill>
                <a:latin typeface="微软雅黑" panose="020B0503020204020204" charset="-122"/>
                <a:ea typeface="微软雅黑" panose="020B0503020204020204" charset="-122"/>
              </a:rPr>
              <a:t>a 立式前移式叉车                     b 坐式前移式叉车</a:t>
            </a:r>
            <a:endParaRPr sz="100">
              <a:solidFill>
                <a:srgbClr val="1B2F47"/>
              </a:solidFill>
              <a:latin typeface="微软雅黑" panose="020B0503020204020204" charset="-122"/>
              <a:ea typeface="微软雅黑" panose="020B0503020204020204" charset="-122"/>
            </a:endParaRPr>
          </a:p>
        </p:txBody>
      </p:sp>
      <p:sp>
        <p:nvSpPr>
          <p:cNvPr id="9" name="文本框 8"/>
          <p:cNvSpPr txBox="1"/>
          <p:nvPr/>
        </p:nvSpPr>
        <p:spPr>
          <a:xfrm>
            <a:off x="3851593" y="6164898"/>
            <a:ext cx="1864995" cy="414020"/>
          </a:xfrm>
          <a:prstGeom prst="rect">
            <a:avLst/>
          </a:prstGeom>
          <a:noFill/>
        </p:spPr>
        <p:txBody>
          <a:bodyPr wrap="square" rtlCol="0">
            <a:spAutoFit/>
          </a:bodyPr>
          <a:p>
            <a:pPr algn="l">
              <a:lnSpc>
                <a:spcPct val="150000"/>
              </a:lnSpc>
            </a:pPr>
            <a:r>
              <a:rPr lang="en-US" sz="1400">
                <a:solidFill>
                  <a:srgbClr val="1B2F47"/>
                </a:solidFill>
                <a:latin typeface="微软雅黑" panose="020B0503020204020204" charset="-122"/>
                <a:ea typeface="微软雅黑" panose="020B0503020204020204" charset="-122"/>
              </a:rPr>
              <a:t> </a:t>
            </a:r>
            <a:r>
              <a:rPr sz="1400">
                <a:solidFill>
                  <a:srgbClr val="1B2F47"/>
                </a:solidFill>
                <a:latin typeface="微软雅黑" panose="020B0503020204020204" charset="-122"/>
                <a:ea typeface="微软雅黑" panose="020B0503020204020204" charset="-122"/>
              </a:rPr>
              <a:t> 前移式叉车</a:t>
            </a:r>
            <a:endParaRPr sz="1400">
              <a:solidFill>
                <a:srgbClr val="1B2F47"/>
              </a:solidFill>
              <a:latin typeface="微软雅黑" panose="020B0503020204020204" charset="-122"/>
              <a:ea typeface="微软雅黑" panose="020B0503020204020204" charset="-122"/>
            </a:endParaRPr>
          </a:p>
        </p:txBody>
      </p:sp>
      <p:pic>
        <p:nvPicPr>
          <p:cNvPr id="3" name="图片 122" descr="MRW"/>
          <p:cNvPicPr>
            <a:picLocks noChangeAspect="1"/>
          </p:cNvPicPr>
          <p:nvPr/>
        </p:nvPicPr>
        <p:blipFill>
          <a:blip r:embed="rId1"/>
          <a:stretch>
            <a:fillRect/>
          </a:stretch>
        </p:blipFill>
        <p:spPr>
          <a:xfrm>
            <a:off x="2123281" y="4123849"/>
            <a:ext cx="1882616" cy="1943100"/>
          </a:xfrm>
          <a:prstGeom prst="rect">
            <a:avLst/>
          </a:prstGeom>
          <a:noFill/>
          <a:ln w="9525">
            <a:noFill/>
          </a:ln>
        </p:spPr>
      </p:pic>
      <p:pic>
        <p:nvPicPr>
          <p:cNvPr id="12" name="图片 123" descr="坐式前移"/>
          <p:cNvPicPr>
            <a:picLocks noChangeAspect="1"/>
          </p:cNvPicPr>
          <p:nvPr/>
        </p:nvPicPr>
        <p:blipFill>
          <a:blip r:embed="rId2"/>
          <a:stretch>
            <a:fillRect/>
          </a:stretch>
        </p:blipFill>
        <p:spPr>
          <a:xfrm>
            <a:off x="4643914" y="4149249"/>
            <a:ext cx="1852136" cy="1852136"/>
          </a:xfrm>
          <a:prstGeom prst="rect">
            <a:avLst/>
          </a:prstGeom>
          <a:noFill/>
          <a:ln w="9525">
            <a:noFill/>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137795" y="404336"/>
            <a:ext cx="229600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240506" y="332581"/>
            <a:ext cx="2090738"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常用叉车的说明 </a:t>
            </a:r>
            <a:endParaRPr lang="zh-CN" altLang="en-US" sz="2100" b="1">
              <a:solidFill>
                <a:schemeClr val="bg1"/>
              </a:solidFill>
              <a:latin typeface="微软雅黑" panose="020B0503020204020204" charset="-122"/>
              <a:ea typeface="微软雅黑" panose="020B0503020204020204" charset="-122"/>
              <a:sym typeface="+mn-ea"/>
            </a:endParaRPr>
          </a:p>
        </p:txBody>
      </p:sp>
      <p:grpSp>
        <p:nvGrpSpPr>
          <p:cNvPr id="2" name="组合 1"/>
          <p:cNvGrpSpPr/>
          <p:nvPr/>
        </p:nvGrpSpPr>
        <p:grpSpPr>
          <a:xfrm>
            <a:off x="323850" y="906780"/>
            <a:ext cx="8268970" cy="3485972"/>
            <a:chOff x="757" y="2344"/>
            <a:chExt cx="17362" cy="5200"/>
          </a:xfrm>
        </p:grpSpPr>
        <p:sp>
          <p:nvSpPr>
            <p:cNvPr id="31" name="文本框 30"/>
            <p:cNvSpPr txBox="1"/>
            <p:nvPr/>
          </p:nvSpPr>
          <p:spPr>
            <a:xfrm>
              <a:off x="757" y="2344"/>
              <a:ext cx="11974" cy="549"/>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（3）插腿式叉车</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757" y="3206"/>
              <a:ext cx="17362" cy="4338"/>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插腿式叉车结构非常紧凑，货叉在其两个支腿之间，无论取货或者运行时，都不会失去稳定性。其尺寸较小，转弯半径小，在库内作业比较方便。但是货架或者货箱的底部必须留有一定的空间，在作业时使叉车的两个支腿插入，同时支腿的高度也会影响仓库的空间利用率，所以必须使其尽量低，所以前轮的直径也比较小，对地面平整度要求比较高。</a:t>
              </a:r>
              <a:endParaRPr sz="1400">
                <a:solidFill>
                  <a:srgbClr val="1B2F47"/>
                </a:solidFill>
                <a:latin typeface="微软雅黑" panose="020B0503020204020204" charset="-122"/>
                <a:ea typeface="微软雅黑" panose="020B0503020204020204" charset="-122"/>
              </a:endParaRPr>
            </a:p>
            <a:p>
              <a:pPr indent="0" fontAlgn="auto">
                <a:lnSpc>
                  <a:spcPct val="150000"/>
                </a:lnSpc>
                <a:spcBef>
                  <a:spcPts val="0"/>
                </a:spcBef>
              </a:pPr>
              <a:r>
                <a:rPr sz="1400">
                  <a:solidFill>
                    <a:srgbClr val="1B2F47"/>
                  </a:solidFill>
                  <a:latin typeface="微软雅黑" panose="020B0503020204020204" charset="-122"/>
                  <a:ea typeface="微软雅黑" panose="020B0503020204020204" charset="-122"/>
                </a:rPr>
                <a:t>       插腿式叉车适用于厂车间和仓库</a:t>
              </a:r>
              <a:endParaRPr sz="1400">
                <a:solidFill>
                  <a:srgbClr val="1B2F47"/>
                </a:solidFill>
                <a:latin typeface="微软雅黑" panose="020B0503020204020204" charset="-122"/>
                <a:ea typeface="微软雅黑" panose="020B0503020204020204" charset="-122"/>
              </a:endParaRPr>
            </a:p>
            <a:p>
              <a:pPr indent="0" fontAlgn="auto">
                <a:lnSpc>
                  <a:spcPct val="150000"/>
                </a:lnSpc>
                <a:spcBef>
                  <a:spcPts val="0"/>
                </a:spcBef>
              </a:pPr>
              <a:r>
                <a:rPr sz="1400">
                  <a:solidFill>
                    <a:srgbClr val="1B2F47"/>
                  </a:solidFill>
                  <a:latin typeface="微软雅黑" panose="020B0503020204020204" charset="-122"/>
                  <a:ea typeface="微软雅黑" panose="020B0503020204020204" charset="-122"/>
                </a:rPr>
                <a:t>内效率要求不高但需要有一定推垛和</a:t>
              </a:r>
              <a:endParaRPr sz="1400">
                <a:solidFill>
                  <a:srgbClr val="1B2F47"/>
                </a:solidFill>
                <a:latin typeface="微软雅黑" panose="020B0503020204020204" charset="-122"/>
                <a:ea typeface="微软雅黑" panose="020B0503020204020204" charset="-122"/>
              </a:endParaRPr>
            </a:p>
            <a:p>
              <a:pPr indent="0" fontAlgn="auto">
                <a:lnSpc>
                  <a:spcPct val="150000"/>
                </a:lnSpc>
                <a:spcBef>
                  <a:spcPts val="0"/>
                </a:spcBef>
              </a:pPr>
              <a:r>
                <a:rPr sz="1400">
                  <a:solidFill>
                    <a:srgbClr val="1B2F47"/>
                  </a:solidFill>
                  <a:latin typeface="微软雅黑" panose="020B0503020204020204" charset="-122"/>
                  <a:ea typeface="微软雅黑" panose="020B0503020204020204" charset="-122"/>
                </a:rPr>
                <a:t>装卸高度的场合。其起升机构有手摇</a:t>
              </a:r>
              <a:endParaRPr sz="1400">
                <a:solidFill>
                  <a:srgbClr val="1B2F47"/>
                </a:solidFill>
                <a:latin typeface="微软雅黑" panose="020B0503020204020204" charset="-122"/>
                <a:ea typeface="微软雅黑" panose="020B0503020204020204" charset="-122"/>
              </a:endParaRPr>
            </a:p>
            <a:p>
              <a:pPr indent="0" fontAlgn="auto">
                <a:lnSpc>
                  <a:spcPct val="150000"/>
                </a:lnSpc>
                <a:spcBef>
                  <a:spcPts val="0"/>
                </a:spcBef>
              </a:pPr>
              <a:r>
                <a:rPr sz="1400">
                  <a:solidFill>
                    <a:srgbClr val="1B2F47"/>
                  </a:solidFill>
                  <a:latin typeface="微软雅黑" panose="020B0503020204020204" charset="-122"/>
                  <a:ea typeface="微软雅黑" panose="020B0503020204020204" charset="-122"/>
                </a:rPr>
                <a:t>机械式、手动液压式和电动液压式三</a:t>
              </a:r>
              <a:endParaRPr sz="1400">
                <a:solidFill>
                  <a:srgbClr val="1B2F47"/>
                </a:solidFill>
                <a:latin typeface="微软雅黑" panose="020B0503020204020204" charset="-122"/>
                <a:ea typeface="微软雅黑" panose="020B0503020204020204" charset="-122"/>
              </a:endParaRPr>
            </a:p>
            <a:p>
              <a:pPr indent="0" fontAlgn="auto">
                <a:lnSpc>
                  <a:spcPct val="150000"/>
                </a:lnSpc>
                <a:spcBef>
                  <a:spcPts val="0"/>
                </a:spcBef>
              </a:pPr>
              <a:r>
                <a:rPr sz="1400">
                  <a:solidFill>
                    <a:srgbClr val="1B2F47"/>
                  </a:solidFill>
                  <a:latin typeface="微软雅黑" panose="020B0503020204020204" charset="-122"/>
                  <a:ea typeface="微软雅黑" panose="020B0503020204020204" charset="-122"/>
                </a:rPr>
                <a:t>种（如图所示）：</a:t>
              </a:r>
              <a:endParaRPr sz="1400">
                <a:solidFill>
                  <a:srgbClr val="1B2F47"/>
                </a:solidFill>
                <a:latin typeface="微软雅黑" panose="020B0503020204020204" charset="-122"/>
                <a:ea typeface="微软雅黑" panose="020B0503020204020204" charset="-122"/>
              </a:endParaRPr>
            </a:p>
          </p:txBody>
        </p:sp>
      </p:grpSp>
      <p:sp>
        <p:nvSpPr>
          <p:cNvPr id="7" name="文本框 6"/>
          <p:cNvSpPr txBox="1"/>
          <p:nvPr/>
        </p:nvSpPr>
        <p:spPr>
          <a:xfrm>
            <a:off x="3563620" y="5085080"/>
            <a:ext cx="6781800" cy="460375"/>
          </a:xfrm>
          <a:prstGeom prst="rect">
            <a:avLst/>
          </a:prstGeom>
          <a:noFill/>
        </p:spPr>
        <p:txBody>
          <a:bodyPr wrap="square" rtlCol="0">
            <a:spAutoFit/>
          </a:bodyPr>
          <a:p>
            <a:pPr algn="l">
              <a:lnSpc>
                <a:spcPct val="150000"/>
              </a:lnSpc>
            </a:pPr>
            <a:r>
              <a:rPr lang="en-US" sz="1600">
                <a:solidFill>
                  <a:srgbClr val="1B2F47"/>
                </a:solidFill>
                <a:latin typeface="微软雅黑" panose="020B0503020204020204" charset="-122"/>
                <a:ea typeface="微软雅黑" panose="020B0503020204020204" charset="-122"/>
              </a:rPr>
              <a:t>  </a:t>
            </a:r>
            <a:r>
              <a:rPr sz="1600">
                <a:solidFill>
                  <a:srgbClr val="1B2F47"/>
                </a:solidFill>
                <a:latin typeface="微软雅黑" panose="020B0503020204020204" charset="-122"/>
                <a:ea typeface="微软雅黑" panose="020B0503020204020204" charset="-122"/>
              </a:rPr>
              <a:t> a 手动液压式                               b 电动液压式</a:t>
            </a:r>
            <a:endParaRPr sz="1600">
              <a:solidFill>
                <a:srgbClr val="1B2F47"/>
              </a:solidFill>
              <a:latin typeface="微软雅黑" panose="020B0503020204020204" charset="-122"/>
              <a:ea typeface="微软雅黑" panose="020B0503020204020204" charset="-122"/>
            </a:endParaRPr>
          </a:p>
        </p:txBody>
      </p:sp>
      <p:pic>
        <p:nvPicPr>
          <p:cNvPr id="3" name="图片 124" descr="插腿式叉车1"/>
          <p:cNvPicPr>
            <a:picLocks noChangeAspect="1"/>
          </p:cNvPicPr>
          <p:nvPr/>
        </p:nvPicPr>
        <p:blipFill>
          <a:blip r:embed="rId1"/>
          <a:stretch>
            <a:fillRect/>
          </a:stretch>
        </p:blipFill>
        <p:spPr>
          <a:xfrm>
            <a:off x="3563620" y="3068796"/>
            <a:ext cx="1662113" cy="1809750"/>
          </a:xfrm>
          <a:prstGeom prst="rect">
            <a:avLst/>
          </a:prstGeom>
          <a:noFill/>
          <a:ln w="9525">
            <a:noFill/>
          </a:ln>
        </p:spPr>
      </p:pic>
      <p:grpSp>
        <p:nvGrpSpPr>
          <p:cNvPr id="1073743240" name="组合 1073743239"/>
          <p:cNvGrpSpPr>
            <a:grpSpLocks noRot="1" noChangeAspect="1"/>
          </p:cNvGrpSpPr>
          <p:nvPr/>
        </p:nvGrpSpPr>
        <p:grpSpPr>
          <a:xfrm>
            <a:off x="5673090" y="3068796"/>
            <a:ext cx="3337084" cy="1695450"/>
            <a:chOff x="288" y="0"/>
            <a:chExt cx="7129" cy="3619"/>
          </a:xfrm>
        </p:grpSpPr>
        <p:pic>
          <p:nvPicPr>
            <p:cNvPr id="1073743241" name="图片 1073743240" descr="MSW1"/>
            <p:cNvPicPr>
              <a:picLocks noChangeAspect="1"/>
            </p:cNvPicPr>
            <p:nvPr/>
          </p:nvPicPr>
          <p:blipFill>
            <a:blip r:embed="rId2"/>
            <a:stretch>
              <a:fillRect/>
            </a:stretch>
          </p:blipFill>
          <p:spPr>
            <a:xfrm>
              <a:off x="288" y="332"/>
              <a:ext cx="3175" cy="3287"/>
            </a:xfrm>
            <a:prstGeom prst="rect">
              <a:avLst/>
            </a:prstGeom>
            <a:noFill/>
            <a:ln w="9525">
              <a:noFill/>
            </a:ln>
          </p:spPr>
        </p:pic>
        <p:pic>
          <p:nvPicPr>
            <p:cNvPr id="1073743242" name="Picture 4" descr="200512091211344012"/>
            <p:cNvPicPr>
              <a:picLocks noChangeAspect="1"/>
            </p:cNvPicPr>
            <p:nvPr/>
          </p:nvPicPr>
          <p:blipFill>
            <a:blip r:embed="rId3"/>
            <a:stretch>
              <a:fillRect/>
            </a:stretch>
          </p:blipFill>
          <p:spPr>
            <a:xfrm>
              <a:off x="4242" y="0"/>
              <a:ext cx="3175" cy="3403"/>
            </a:xfrm>
            <a:prstGeom prst="rect">
              <a:avLst/>
            </a:prstGeom>
            <a:noFill/>
            <a:ln w="9525">
              <a:noFill/>
            </a:ln>
          </p:spPr>
        </p:pic>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225425" y="474186"/>
            <a:ext cx="229600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395446" y="474186"/>
            <a:ext cx="2090738"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常用叉车的说明 </a:t>
            </a:r>
            <a:endParaRPr lang="zh-CN" altLang="en-US" sz="2100" b="1">
              <a:solidFill>
                <a:schemeClr val="bg1"/>
              </a:solidFill>
              <a:latin typeface="微软雅黑" panose="020B0503020204020204" charset="-122"/>
              <a:ea typeface="微软雅黑" panose="020B0503020204020204" charset="-122"/>
              <a:sym typeface="+mn-ea"/>
            </a:endParaRPr>
          </a:p>
        </p:txBody>
      </p:sp>
      <p:grpSp>
        <p:nvGrpSpPr>
          <p:cNvPr id="2" name="组合 1"/>
          <p:cNvGrpSpPr/>
          <p:nvPr/>
        </p:nvGrpSpPr>
        <p:grpSpPr>
          <a:xfrm>
            <a:off x="303530" y="993140"/>
            <a:ext cx="8268970" cy="2082005"/>
            <a:chOff x="757" y="2344"/>
            <a:chExt cx="17362" cy="2360"/>
          </a:xfrm>
        </p:grpSpPr>
        <p:sp>
          <p:nvSpPr>
            <p:cNvPr id="31" name="文本框 30"/>
            <p:cNvSpPr txBox="1"/>
            <p:nvPr/>
          </p:nvSpPr>
          <p:spPr>
            <a:xfrm>
              <a:off x="757" y="2344"/>
              <a:ext cx="11974" cy="417"/>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(4)侧面叉车</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757" y="3449"/>
              <a:ext cx="17362" cy="125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600">
                  <a:solidFill>
                    <a:srgbClr val="1B2F47"/>
                  </a:solidFill>
                  <a:latin typeface="微软雅黑" panose="020B0503020204020204" charset="-122"/>
                  <a:ea typeface="微软雅黑" panose="020B0503020204020204" charset="-122"/>
                </a:rPr>
                <a:t>侧面叉车主要用于长型货物的搬运。这种叉车在司机室的侧面有一个放置货物的平台，门架与货叉在车体的中央，可以横向伸出取货，然后缩回车体内将货物放在平台上即可行走。这样叉车司机的视野好，所需货物搬运通道也较小。侧面叉车一般有司机室（如图所示）。</a:t>
              </a:r>
              <a:endParaRPr sz="1600">
                <a:solidFill>
                  <a:srgbClr val="1B2F47"/>
                </a:solidFill>
                <a:latin typeface="微软雅黑" panose="020B0503020204020204" charset="-122"/>
                <a:ea typeface="微软雅黑" panose="020B0503020204020204" charset="-122"/>
              </a:endParaRPr>
            </a:p>
          </p:txBody>
        </p:sp>
      </p:grpSp>
      <p:grpSp>
        <p:nvGrpSpPr>
          <p:cNvPr id="1073743029" name="组合 1073743028"/>
          <p:cNvGrpSpPr>
            <a:grpSpLocks noRot="1" noChangeAspect="1"/>
          </p:cNvGrpSpPr>
          <p:nvPr/>
        </p:nvGrpSpPr>
        <p:grpSpPr>
          <a:xfrm>
            <a:off x="1187291" y="3933031"/>
            <a:ext cx="6351270" cy="2113598"/>
            <a:chOff x="0" y="0"/>
            <a:chExt cx="8326" cy="3600"/>
          </a:xfrm>
        </p:grpSpPr>
        <p:pic>
          <p:nvPicPr>
            <p:cNvPr id="1073743030" name="Picture 5" descr="200512291420153956"/>
            <p:cNvPicPr>
              <a:picLocks noChangeAspect="1"/>
            </p:cNvPicPr>
            <p:nvPr/>
          </p:nvPicPr>
          <p:blipFill>
            <a:blip r:embed="rId1"/>
            <a:stretch>
              <a:fillRect/>
            </a:stretch>
          </p:blipFill>
          <p:spPr>
            <a:xfrm>
              <a:off x="0" y="0"/>
              <a:ext cx="2981" cy="3600"/>
            </a:xfrm>
            <a:prstGeom prst="rect">
              <a:avLst/>
            </a:prstGeom>
            <a:noFill/>
            <a:ln w="9525">
              <a:noFill/>
            </a:ln>
          </p:spPr>
        </p:pic>
        <p:pic>
          <p:nvPicPr>
            <p:cNvPr id="1073743031" name="图片 1073743030" descr="d09"/>
            <p:cNvPicPr>
              <a:picLocks noChangeAspect="1"/>
            </p:cNvPicPr>
            <p:nvPr/>
          </p:nvPicPr>
          <p:blipFill>
            <a:blip r:embed="rId2"/>
            <a:stretch>
              <a:fillRect/>
            </a:stretch>
          </p:blipFill>
          <p:spPr>
            <a:xfrm>
              <a:off x="4282" y="817"/>
              <a:ext cx="4044" cy="2567"/>
            </a:xfrm>
            <a:prstGeom prst="rect">
              <a:avLst/>
            </a:prstGeom>
            <a:noFill/>
            <a:ln w="9525">
              <a:noFill/>
            </a:ln>
          </p:spPr>
        </p:pic>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303530" y="476726"/>
            <a:ext cx="229600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303371" y="404336"/>
            <a:ext cx="2090738"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常用叉车的说明 </a:t>
            </a:r>
            <a:endParaRPr lang="zh-CN" altLang="en-US" sz="2100" b="1">
              <a:solidFill>
                <a:schemeClr val="bg1"/>
              </a:solidFill>
              <a:latin typeface="微软雅黑" panose="020B0503020204020204" charset="-122"/>
              <a:ea typeface="微软雅黑" panose="020B0503020204020204" charset="-122"/>
              <a:sym typeface="+mn-ea"/>
            </a:endParaRPr>
          </a:p>
        </p:txBody>
      </p:sp>
      <p:grpSp>
        <p:nvGrpSpPr>
          <p:cNvPr id="2" name="组合 1"/>
          <p:cNvGrpSpPr/>
          <p:nvPr/>
        </p:nvGrpSpPr>
        <p:grpSpPr>
          <a:xfrm>
            <a:off x="303530" y="910590"/>
            <a:ext cx="8289450" cy="2041428"/>
            <a:chOff x="757" y="2344"/>
            <a:chExt cx="17405" cy="2197"/>
          </a:xfrm>
        </p:grpSpPr>
        <p:sp>
          <p:nvSpPr>
            <p:cNvPr id="31" name="文本框 30"/>
            <p:cNvSpPr txBox="1"/>
            <p:nvPr/>
          </p:nvSpPr>
          <p:spPr>
            <a:xfrm>
              <a:off x="757" y="2344"/>
              <a:ext cx="11974" cy="396"/>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(4)侧面叉车</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800" y="3349"/>
              <a:ext cx="17362" cy="1192"/>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600">
                  <a:solidFill>
                    <a:srgbClr val="1B2F47"/>
                  </a:solidFill>
                  <a:latin typeface="微软雅黑" panose="020B0503020204020204" charset="-122"/>
                  <a:ea typeface="微软雅黑" panose="020B0503020204020204" charset="-122"/>
                </a:rPr>
                <a:t>除了上面一些常用的叉车外，还有一些特殊叉车，如转向叉车（如图所示）、倍升式叉车（如图所示）等。并且随着叉车技术的发展，各种新型叉车也在不断的推出，其机械化、自动化和智能化也在不断提高，以适应社会经济发展的需要，这些都是值得我们关注的。</a:t>
              </a:r>
              <a:endParaRPr sz="1600">
                <a:solidFill>
                  <a:srgbClr val="1B2F47"/>
                </a:solidFill>
                <a:latin typeface="微软雅黑" panose="020B0503020204020204" charset="-122"/>
                <a:ea typeface="微软雅黑" panose="020B0503020204020204" charset="-122"/>
              </a:endParaRPr>
            </a:p>
          </p:txBody>
        </p:sp>
      </p:grpSp>
      <p:sp>
        <p:nvSpPr>
          <p:cNvPr id="9" name="文本框 8"/>
          <p:cNvSpPr txBox="1"/>
          <p:nvPr/>
        </p:nvSpPr>
        <p:spPr>
          <a:xfrm>
            <a:off x="2205990" y="5347811"/>
            <a:ext cx="4764405" cy="460375"/>
          </a:xfrm>
          <a:prstGeom prst="rect">
            <a:avLst/>
          </a:prstGeom>
          <a:noFill/>
        </p:spPr>
        <p:txBody>
          <a:bodyPr wrap="square" rtlCol="0">
            <a:spAutoFit/>
          </a:bodyPr>
          <a:p>
            <a:pPr algn="l">
              <a:lnSpc>
                <a:spcPct val="150000"/>
              </a:lnSpc>
            </a:pPr>
            <a:r>
              <a:rPr sz="1600">
                <a:solidFill>
                  <a:srgbClr val="1B2F47"/>
                </a:solidFill>
                <a:latin typeface="微软雅黑" panose="020B0503020204020204" charset="-122"/>
                <a:ea typeface="微软雅黑" panose="020B0503020204020204" charset="-122"/>
              </a:rPr>
              <a:t>转叉式叉车                    </a:t>
            </a:r>
            <a:r>
              <a:rPr lang="en-US" sz="1600">
                <a:solidFill>
                  <a:srgbClr val="1B2F47"/>
                </a:solidFill>
                <a:latin typeface="微软雅黑" panose="020B0503020204020204" charset="-122"/>
                <a:ea typeface="微软雅黑" panose="020B0503020204020204" charset="-122"/>
              </a:rPr>
              <a:t>         </a:t>
            </a:r>
            <a:r>
              <a:rPr sz="1600">
                <a:solidFill>
                  <a:srgbClr val="1B2F47"/>
                </a:solidFill>
                <a:latin typeface="微软雅黑" panose="020B0503020204020204" charset="-122"/>
                <a:ea typeface="微软雅黑" panose="020B0503020204020204" charset="-122"/>
              </a:rPr>
              <a:t>倍升式叉车</a:t>
            </a:r>
            <a:endParaRPr sz="1600">
              <a:solidFill>
                <a:srgbClr val="1B2F47"/>
              </a:solidFill>
              <a:latin typeface="微软雅黑" panose="020B0503020204020204" charset="-122"/>
              <a:ea typeface="微软雅黑" panose="020B0503020204020204" charset="-122"/>
            </a:endParaRPr>
          </a:p>
        </p:txBody>
      </p:sp>
      <p:grpSp>
        <p:nvGrpSpPr>
          <p:cNvPr id="1073743026" name="组合 1073743025"/>
          <p:cNvGrpSpPr>
            <a:grpSpLocks noRot="1" noChangeAspect="1"/>
          </p:cNvGrpSpPr>
          <p:nvPr/>
        </p:nvGrpSpPr>
        <p:grpSpPr>
          <a:xfrm>
            <a:off x="1807369" y="3039659"/>
            <a:ext cx="5474864" cy="2308564"/>
            <a:chOff x="0" y="211"/>
            <a:chExt cx="7274" cy="3067"/>
          </a:xfrm>
        </p:grpSpPr>
        <p:pic>
          <p:nvPicPr>
            <p:cNvPr id="1073743027" name="图片 1073743026" descr="MRW"/>
            <p:cNvPicPr>
              <a:picLocks noChangeAspect="1"/>
            </p:cNvPicPr>
            <p:nvPr/>
          </p:nvPicPr>
          <p:blipFill>
            <a:blip r:embed="rId1"/>
            <a:stretch>
              <a:fillRect/>
            </a:stretch>
          </p:blipFill>
          <p:spPr>
            <a:xfrm>
              <a:off x="4127" y="211"/>
              <a:ext cx="3147" cy="2947"/>
            </a:xfrm>
            <a:prstGeom prst="rect">
              <a:avLst/>
            </a:prstGeom>
            <a:noFill/>
            <a:ln w="9525">
              <a:noFill/>
            </a:ln>
          </p:spPr>
        </p:pic>
        <p:pic>
          <p:nvPicPr>
            <p:cNvPr id="1073743028" name="图片 1073743027"/>
            <p:cNvPicPr>
              <a:picLocks noChangeAspect="1"/>
            </p:cNvPicPr>
            <p:nvPr/>
          </p:nvPicPr>
          <p:blipFill>
            <a:blip r:embed="rId2"/>
            <a:stretch>
              <a:fillRect/>
            </a:stretch>
          </p:blipFill>
          <p:spPr>
            <a:xfrm>
              <a:off x="0" y="211"/>
              <a:ext cx="3578" cy="3067"/>
            </a:xfrm>
            <a:prstGeom prst="rect">
              <a:avLst/>
            </a:prstGeom>
            <a:noFill/>
            <a:ln w="9525">
              <a:noFill/>
            </a:ln>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标题 1"/>
          <p:cNvSpPr>
            <a:spLocks noGrp="1"/>
          </p:cNvSpPr>
          <p:nvPr>
            <p:ph type="title" idx="4294967295"/>
          </p:nvPr>
        </p:nvSpPr>
        <p:spPr>
          <a:xfrm>
            <a:off x="428625" y="284163"/>
            <a:ext cx="5511800" cy="944562"/>
          </a:xfrm>
          <a:ln/>
        </p:spPr>
        <p:txBody>
          <a:bodyPr vert="horz" wrap="square" lIns="91440" tIns="45720" rIns="91440" bIns="45720" anchor="ctr" anchorCtr="0"/>
          <a:p>
            <a:pPr eaLnBrk="1" hangingPunct="1">
              <a:buNone/>
            </a:pPr>
            <a:r>
              <a:rPr lang="zh-CN" altLang="en-US" sz="3200" b="0" dirty="0">
                <a:latin typeface="方正粗倩简体" pitchFamily="1" charset="-122"/>
                <a:ea typeface="方正粗倩简体" pitchFamily="1" charset="-122"/>
              </a:rPr>
              <a:t>第</a:t>
            </a:r>
            <a:r>
              <a:rPr lang="en-US" altLang="zh-CN" sz="3200" b="0" dirty="0">
                <a:latin typeface="方正粗倩简体" pitchFamily="1" charset="-122"/>
                <a:ea typeface="方正粗倩简体" pitchFamily="1" charset="-122"/>
              </a:rPr>
              <a:t>7</a:t>
            </a:r>
            <a:r>
              <a:rPr lang="zh-CN" altLang="en-US" sz="3200" b="0" dirty="0">
                <a:latin typeface="方正粗倩简体" pitchFamily="1" charset="-122"/>
                <a:ea typeface="方正粗倩简体" pitchFamily="1" charset="-122"/>
              </a:rPr>
              <a:t>章 学习要求及考核要点</a:t>
            </a:r>
            <a:endParaRPr lang="zh-CN" altLang="en-US" sz="3200" b="0" dirty="0">
              <a:latin typeface="方正粗倩简体" pitchFamily="1" charset="-122"/>
              <a:ea typeface="方正粗倩简体" pitchFamily="1" charset="-122"/>
            </a:endParaRPr>
          </a:p>
        </p:txBody>
      </p:sp>
      <p:sp>
        <p:nvSpPr>
          <p:cNvPr id="6147" name="内容占位符 2"/>
          <p:cNvSpPr>
            <a:spLocks noGrp="1"/>
          </p:cNvSpPr>
          <p:nvPr>
            <p:ph idx="1"/>
          </p:nvPr>
        </p:nvSpPr>
        <p:spPr>
          <a:xfrm>
            <a:off x="663575" y="1844675"/>
            <a:ext cx="3754438" cy="3097213"/>
          </a:xfrm>
          <a:solidFill>
            <a:srgbClr val="FFFFFF"/>
          </a:solidFill>
          <a:ln>
            <a:solidFill>
              <a:srgbClr val="FFFFFF"/>
            </a:solidFill>
            <a:miter lim="800000"/>
          </a:ln>
          <a:effectLst>
            <a:outerShdw dist="20000" dir="5400000" algn="ctr" rotWithShape="0">
              <a:srgbClr val="000000">
                <a:alpha val="34000"/>
              </a:srgbClr>
            </a:outerShdw>
          </a:effectLst>
        </p:spPr>
        <p:txBody>
          <a:bodyPr vert="horz" wrap="square" lIns="91440" tIns="45720" rIns="91440" bIns="45720" numCol="1" anchor="t" anchorCtr="0" compatLnSpc="1"/>
          <a:lstStyle/>
          <a:p>
            <a:pPr marL="342900" marR="0" lvl="0" indent="-342900" algn="l" defTabSz="914400" rtl="0" eaLnBrk="1" fontAlgn="base" latinLnBrk="0" hangingPunct="1">
              <a:lnSpc>
                <a:spcPct val="150000"/>
              </a:lnSpc>
              <a:spcBef>
                <a:spcPct val="20000"/>
              </a:spcBef>
              <a:spcAft>
                <a:spcPct val="0"/>
              </a:spcAft>
              <a:buClrTx/>
              <a:buSzTx/>
              <a:buFont typeface="Wingdings 2" pitchFamily="18" charset="2"/>
              <a:buChar char=""/>
              <a:defRPr/>
            </a:pPr>
            <a:r>
              <a:rPr kumimoji="0" lang="zh-CN" altLang="en-US" sz="2400" b="1" i="0" u="none" strike="noStrike" kern="1200" cap="none" spc="0" normalizeH="0" baseline="0" noProof="0" dirty="0" smtClean="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掌握</a:t>
            </a:r>
            <a:r>
              <a:rPr kumimoji="0" lang="zh-CN" alt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装卸搬运</a:t>
            </a:r>
            <a:r>
              <a:rPr kumimoji="0" lang="zh-CN" altLang="en-US" sz="2400" b="1" i="0" u="none" strike="noStrike" kern="1200" cap="none" spc="0" normalizeH="0" baseline="0" noProof="0" dirty="0" smtClean="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的概念</a:t>
            </a:r>
            <a:r>
              <a:rPr kumimoji="0" lang="en-US" sz="2400" b="1" i="0" u="none" strike="noStrike" kern="1200" cap="none" spc="0" normalizeH="0" baseline="0" noProof="0" dirty="0" smtClean="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 </a:t>
            </a:r>
            <a:endParaRPr kumimoji="0" lang="en-US" sz="2400" b="1" i="0" u="none" strike="noStrike" kern="1200" cap="none" spc="0" normalizeH="0" baseline="0" noProof="0" dirty="0" smtClean="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endParaRPr>
          </a:p>
          <a:p>
            <a:pPr marL="342900" marR="0" lvl="0" indent="-342900" algn="l" defTabSz="914400" rtl="0" eaLnBrk="1" fontAlgn="base" latinLnBrk="0" hangingPunct="1">
              <a:lnSpc>
                <a:spcPct val="150000"/>
              </a:lnSpc>
              <a:spcBef>
                <a:spcPct val="20000"/>
              </a:spcBef>
              <a:spcAft>
                <a:spcPct val="0"/>
              </a:spcAft>
              <a:buClrTx/>
              <a:buSzTx/>
              <a:buFont typeface="Wingdings 2" pitchFamily="18" charset="2"/>
              <a:buChar char=""/>
              <a:defRPr/>
            </a:pPr>
            <a:r>
              <a:rPr kumimoji="0" lang="zh-CN" altLang="en-US" sz="2400" b="1" i="0" u="none" strike="noStrike" kern="1200" cap="none" spc="0" normalizeH="0" baseline="0" noProof="0" dirty="0" smtClean="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熟悉</a:t>
            </a:r>
            <a:r>
              <a:rPr kumimoji="0" lang="zh-CN" alt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装卸搬运的</a:t>
            </a:r>
            <a:r>
              <a:rPr kumimoji="0" lang="zh-CN" altLang="en-US" sz="2400" b="1" i="0" u="none" strike="noStrike" kern="1200" cap="none" spc="0" normalizeH="0" baseline="0" noProof="0" dirty="0" smtClean="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类型</a:t>
            </a:r>
            <a:endParaRPr kumimoji="0" lang="en-US" altLang="zh-CN"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endParaRPr>
          </a:p>
          <a:p>
            <a:pPr marL="342900" marR="0" lvl="0" indent="-342900" algn="l" defTabSz="914400" rtl="0" eaLnBrk="1" fontAlgn="base" latinLnBrk="0" hangingPunct="1">
              <a:lnSpc>
                <a:spcPct val="150000"/>
              </a:lnSpc>
              <a:spcBef>
                <a:spcPct val="20000"/>
              </a:spcBef>
              <a:spcAft>
                <a:spcPct val="0"/>
              </a:spcAft>
              <a:buClrTx/>
              <a:buSzTx/>
              <a:buFont typeface="Wingdings 2" pitchFamily="18" charset="2"/>
              <a:buChar char=""/>
              <a:defRPr/>
            </a:pPr>
            <a:r>
              <a:rPr kumimoji="0" lang="zh-CN" altLang="en-US" sz="2400" b="1" i="0" u="none" strike="noStrike" kern="1200" cap="none" spc="0" normalizeH="0" baseline="0" noProof="0" dirty="0" smtClean="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理解</a:t>
            </a:r>
            <a:r>
              <a:rPr kumimoji="0" lang="zh-CN" alt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装卸搬运</a:t>
            </a:r>
            <a:r>
              <a:rPr kumimoji="0" lang="zh-CN" altLang="en-US" sz="2400" b="1" i="0" u="none" strike="noStrike" kern="1200" cap="none" spc="0" normalizeH="0" baseline="0" noProof="0" dirty="0" smtClean="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的特点</a:t>
            </a:r>
            <a:endParaRPr kumimoji="0" lang="en-US" altLang="zh-CN"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endParaRPr>
          </a:p>
          <a:p>
            <a:pPr marL="342900" marR="0" lvl="0" indent="-342900" algn="l" defTabSz="914400" rtl="0" eaLnBrk="1" fontAlgn="base" latinLnBrk="0" hangingPunct="1">
              <a:lnSpc>
                <a:spcPct val="150000"/>
              </a:lnSpc>
              <a:spcBef>
                <a:spcPct val="20000"/>
              </a:spcBef>
              <a:spcAft>
                <a:spcPct val="0"/>
              </a:spcAft>
              <a:buClrTx/>
              <a:buSzTx/>
              <a:buFont typeface="Wingdings 2" pitchFamily="18" charset="2"/>
              <a:buChar char=""/>
              <a:defRPr/>
            </a:pPr>
            <a:r>
              <a:rPr kumimoji="0" lang="zh-CN" altLang="en-US" sz="2400" b="1" i="0" u="none" strike="noStrike" kern="1200" cap="none" spc="0" normalizeH="0" baseline="0" noProof="0" dirty="0" smtClean="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掌握</a:t>
            </a:r>
            <a:r>
              <a:rPr kumimoji="0" lang="zh-CN" alt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装卸搬运的原则和合理化</a:t>
            </a:r>
            <a:r>
              <a:rPr kumimoji="0" 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		</a:t>
            </a:r>
            <a:r>
              <a:rPr kumimoji="0" lang="en-US" sz="2400" b="0" i="0" u="none" strike="noStrike" kern="0" cap="none" spc="0" normalizeH="0" baseline="0" noProof="0" dirty="0">
                <a:ln>
                  <a:noFill/>
                </a:ln>
                <a:solidFill>
                  <a:schemeClr val="tx1"/>
                </a:solidFill>
                <a:effectLst/>
                <a:uLnTx/>
                <a:uFillTx/>
                <a:latin typeface="+mn-lt"/>
                <a:ea typeface="+mn-ea"/>
                <a:cs typeface="+mn-cs"/>
              </a:rPr>
              <a:t>	</a:t>
            </a:r>
            <a:endParaRPr kumimoji="0" lang="en-US" sz="2400" b="0" i="0" u="none" strike="noStrike" kern="0" cap="none" spc="0" normalizeH="0" baseline="0" noProof="0" dirty="0">
              <a:ln>
                <a:noFill/>
              </a:ln>
              <a:solidFill>
                <a:schemeClr val="tx1"/>
              </a:solidFill>
              <a:effectLst/>
              <a:uLnTx/>
              <a:uFillTx/>
              <a:latin typeface="+mn-lt"/>
              <a:ea typeface="+mn-ea"/>
              <a:cs typeface="+mn-cs"/>
            </a:endParaRPr>
          </a:p>
        </p:txBody>
      </p:sp>
      <p:sp>
        <p:nvSpPr>
          <p:cNvPr id="6148" name="内容占位符 2"/>
          <p:cNvSpPr txBox="1">
            <a:spLocks noChangeArrowheads="1"/>
          </p:cNvSpPr>
          <p:nvPr/>
        </p:nvSpPr>
        <p:spPr bwMode="auto">
          <a:xfrm>
            <a:off x="663575" y="1341438"/>
            <a:ext cx="3754438" cy="490538"/>
          </a:xfrm>
          <a:prstGeom prst="rect">
            <a:avLst/>
          </a:prstGeom>
          <a:solidFill>
            <a:srgbClr val="FFC000"/>
          </a:solidFill>
          <a:ln>
            <a:noFill/>
          </a:ln>
          <a:effectLst>
            <a:outerShdw dist="20000" dir="5400000" algn="ctr" rotWithShape="0">
              <a:srgbClr val="000000">
                <a:alpha val="34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楷体_GB2312" pitchFamily="1" charset="-122"/>
                <a:ea typeface="楷体_GB2312" pitchFamily="1" charset="-122"/>
                <a:cs typeface="+mn-cs"/>
              </a:rPr>
              <a:t>基本要求</a:t>
            </a:r>
            <a:endParaRPr kumimoji="0" lang="zh-CN" altLang="en-US" sz="2400" b="1"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楷体_GB2312" pitchFamily="1" charset="-122"/>
              <a:ea typeface="楷体_GB2312" pitchFamily="1" charset="-122"/>
              <a:cs typeface="+mn-cs"/>
            </a:endParaRPr>
          </a:p>
        </p:txBody>
      </p:sp>
      <p:sp>
        <p:nvSpPr>
          <p:cNvPr id="6149" name="内容占位符 2"/>
          <p:cNvSpPr txBox="1"/>
          <p:nvPr/>
        </p:nvSpPr>
        <p:spPr bwMode="auto">
          <a:xfrm>
            <a:off x="5005388" y="1844675"/>
            <a:ext cx="3744913" cy="2449513"/>
          </a:xfrm>
          <a:prstGeom prst="rect">
            <a:avLst/>
          </a:prstGeom>
          <a:solidFill>
            <a:srgbClr val="FFFFFF"/>
          </a:solidFill>
          <a:ln w="9525" cmpd="sng">
            <a:solidFill>
              <a:srgbClr val="FFFFFF"/>
            </a:solidFill>
            <a:miter lim="800000"/>
          </a:ln>
          <a:effectLst>
            <a:outerShdw dist="20000" dir="5400000" algn="ctr" rotWithShape="0">
              <a:srgbClr val="000000">
                <a:alpha val="34000"/>
              </a:srgbClr>
            </a:outerShdw>
          </a:effectLst>
        </p:spPr>
        <p:txBody>
          <a:bodyPr/>
          <a:lstStyle>
            <a:lvl1pPr marL="342900" indent="-34290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marR="0" lvl="0" indent="-342900" algn="l" defTabSz="914400" rtl="0" eaLnBrk="1" fontAlgn="base" latinLnBrk="0" hangingPunct="1">
              <a:lnSpc>
                <a:spcPct val="150000"/>
              </a:lnSpc>
              <a:spcBef>
                <a:spcPct val="20000"/>
              </a:spcBef>
              <a:spcAft>
                <a:spcPct val="0"/>
              </a:spcAft>
              <a:buClrTx/>
              <a:buSzTx/>
              <a:buFontTx/>
              <a:buChar char="•"/>
              <a:defRPr/>
            </a:pPr>
            <a:r>
              <a:rPr kumimoji="0" lang="zh-CN" alt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装卸搬运的概念</a:t>
            </a:r>
            <a:endParaRPr kumimoji="0" 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endParaRPr>
          </a:p>
          <a:p>
            <a:pPr marL="342900" marR="0" lvl="0" indent="-342900" algn="l" defTabSz="914400" rtl="0" eaLnBrk="1" fontAlgn="base" latinLnBrk="0" hangingPunct="1">
              <a:lnSpc>
                <a:spcPct val="150000"/>
              </a:lnSpc>
              <a:spcBef>
                <a:spcPct val="20000"/>
              </a:spcBef>
              <a:spcAft>
                <a:spcPct val="0"/>
              </a:spcAft>
              <a:buClrTx/>
              <a:buSzTx/>
              <a:buFontTx/>
              <a:buChar char="•"/>
              <a:defRPr/>
            </a:pPr>
            <a:r>
              <a:rPr kumimoji="0" lang="zh-CN" alt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装卸搬运的类型</a:t>
            </a:r>
            <a:endParaRPr kumimoji="0" 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endParaRPr>
          </a:p>
          <a:p>
            <a:pPr marL="342900" marR="0" lvl="0" indent="-342900" algn="l" defTabSz="914400" rtl="0" eaLnBrk="1" fontAlgn="base" latinLnBrk="0" hangingPunct="1">
              <a:lnSpc>
                <a:spcPct val="150000"/>
              </a:lnSpc>
              <a:spcBef>
                <a:spcPct val="20000"/>
              </a:spcBef>
              <a:spcAft>
                <a:spcPct val="0"/>
              </a:spcAft>
              <a:buClrTx/>
              <a:buSzTx/>
              <a:buFontTx/>
              <a:buChar char="•"/>
              <a:defRPr/>
            </a:pPr>
            <a:r>
              <a:rPr kumimoji="0" lang="zh-CN" alt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装卸搬运作业合理化的</a:t>
            </a:r>
            <a:r>
              <a:rPr kumimoji="0" lang="zh-CN" altLang="en-US" sz="2400" b="1" i="0" u="none" strike="noStrike" kern="1200" cap="none" spc="0" normalizeH="0" baseline="0" noProof="0" dirty="0" smtClean="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rPr>
              <a:t>原则</a:t>
            </a:r>
            <a:endParaRPr kumimoji="0" lang="en-US" sz="2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方正仿宋简体" pitchFamily="2" charset="-122"/>
              <a:ea typeface="方正仿宋简体" pitchFamily="2" charset="-122"/>
              <a:cs typeface="+mn-cs"/>
            </a:endParaRPr>
          </a:p>
        </p:txBody>
      </p:sp>
      <p:sp>
        <p:nvSpPr>
          <p:cNvPr id="6150" name="内容占位符 2"/>
          <p:cNvSpPr txBox="1">
            <a:spLocks noChangeArrowheads="1"/>
          </p:cNvSpPr>
          <p:nvPr/>
        </p:nvSpPr>
        <p:spPr bwMode="auto">
          <a:xfrm>
            <a:off x="4994275" y="1341438"/>
            <a:ext cx="3754438" cy="490538"/>
          </a:xfrm>
          <a:prstGeom prst="rect">
            <a:avLst/>
          </a:prstGeom>
          <a:solidFill>
            <a:srgbClr val="FFC000"/>
          </a:solidFill>
          <a:ln>
            <a:noFill/>
          </a:ln>
          <a:effectLst>
            <a:outerShdw dist="20000" dir="5400000" algn="ctr" rotWithShape="0">
              <a:srgbClr val="000000">
                <a:alpha val="34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楷体_GB2312" pitchFamily="1" charset="-122"/>
                <a:ea typeface="楷体_GB2312" pitchFamily="1" charset="-122"/>
                <a:cs typeface="+mn-cs"/>
              </a:rPr>
              <a:t>考核要点</a:t>
            </a:r>
            <a:endParaRPr kumimoji="0" lang="zh-CN" altLang="en-US" sz="2400" b="1"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楷体_GB2312" pitchFamily="1" charset="-122"/>
              <a:ea typeface="楷体_GB2312" pitchFamily="1" charset="-122"/>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bwMode="auto">
          <a:xfrm rot="0">
            <a:off x="899795" y="1196975"/>
            <a:ext cx="7007860" cy="4954270"/>
            <a:chOff x="3868" y="3189"/>
            <a:chExt cx="13409" cy="6595"/>
          </a:xfrm>
        </p:grpSpPr>
        <p:sp>
          <p:nvSpPr>
            <p:cNvPr id="13" name="矩形 8"/>
            <p:cNvSpPr/>
            <p:nvPr/>
          </p:nvSpPr>
          <p:spPr>
            <a:xfrm>
              <a:off x="3868" y="4027"/>
              <a:ext cx="13409" cy="5757"/>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91437" tIns="45718" rIns="91437" bIns="45718" anchor="ctr"/>
            <a:p>
              <a:pPr indent="457200" algn="l" fontAlgn="auto">
                <a:lnSpc>
                  <a:spcPct val="150000"/>
                </a:lnSpc>
              </a:pPr>
              <a:r>
                <a:rPr sz="2000">
                  <a:solidFill>
                    <a:srgbClr val="1B2F47"/>
                  </a:solidFill>
                  <a:latin typeface="微软雅黑" panose="020B0503020204020204" charset="-122"/>
                  <a:ea typeface="微软雅黑" panose="020B0503020204020204" charset="-122"/>
                  <a:sym typeface="+mn-ea"/>
                </a:rPr>
                <a:t>“装卸搬运”这一个词容易给人“简单的、低级的、纯体力的”印象，所以往往容易被人忽略。而事实上，装卸搬运这一环节虽然不能增加物流的价值，但是它却占有非常重要的地位。生产过程、流通过程中的任一活动都会伴随着装卸搬运的发生。装卸搬运的作业效率在很大程度制约着其他作业环节的效率高低。同时装卸搬运过程中最容易出现货损货差的现象，从而导致成本的增加。</a:t>
              </a:r>
              <a:endParaRPr sz="2000">
                <a:solidFill>
                  <a:srgbClr val="1B2F47"/>
                </a:solidFill>
                <a:latin typeface="微软雅黑" panose="020B0503020204020204" charset="-122"/>
                <a:ea typeface="微软雅黑" panose="020B0503020204020204" charset="-122"/>
                <a:sym typeface="+mn-ea"/>
              </a:endParaRPr>
            </a:p>
          </p:txBody>
        </p:sp>
        <p:sp>
          <p:nvSpPr>
            <p:cNvPr id="14" name="矩形 9"/>
            <p:cNvSpPr>
              <a:spLocks noChangeArrowheads="1"/>
            </p:cNvSpPr>
            <p:nvPr/>
          </p:nvSpPr>
          <p:spPr bwMode="auto">
            <a:xfrm>
              <a:off x="7735" y="3189"/>
              <a:ext cx="6214" cy="892"/>
            </a:xfrm>
            <a:prstGeom prst="rect">
              <a:avLst/>
            </a:prstGeom>
            <a:solidFill>
              <a:srgbClr val="1D4E74"/>
            </a:solidFill>
            <a:ln w="9525">
              <a:noFill/>
              <a:miter lim="800000"/>
            </a:ln>
          </p:spPr>
          <p:txBody>
            <a:bodyPr lIns="91437" tIns="45718" rIns="91437" bIns="45718" anchor="ctr"/>
            <a:p>
              <a:pPr algn="ctr">
                <a:buFont typeface="Arial" panose="020B0604020202020204" pitchFamily="34" charset="0"/>
                <a:buNone/>
              </a:pPr>
              <a:r>
                <a:rPr lang="zh-CN" altLang="en-US" sz="2100" b="1">
                  <a:solidFill>
                    <a:schemeClr val="bg1"/>
                  </a:solidFill>
                  <a:latin typeface="微软雅黑" panose="020B0503020204020204" charset="-122"/>
                  <a:ea typeface="微软雅黑" panose="020B0503020204020204" charset="-122"/>
                  <a:cs typeface="Hiragino Sans GB W3"/>
                  <a:sym typeface="+mn-ea"/>
                </a:rPr>
                <a:t>装卸搬运的概念</a:t>
              </a:r>
              <a:endParaRPr lang="zh-CN" altLang="en-US" sz="2100" b="1">
                <a:solidFill>
                  <a:schemeClr val="bg1"/>
                </a:solidFill>
                <a:latin typeface="微软雅黑" panose="020B0503020204020204" charset="-122"/>
                <a:ea typeface="微软雅黑" panose="020B0503020204020204" charset="-122"/>
                <a:cs typeface="Hiragino Sans GB W3"/>
                <a:sym typeface="+mn-ea"/>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灯片编号占位符 5"/>
          <p:cNvSpPr txBox="1">
            <a:spLocks noGrp="1"/>
          </p:cNvSpPr>
          <p:nvPr/>
        </p:nvSpPr>
        <p:spPr>
          <a:xfrm>
            <a:off x="6553200" y="6245225"/>
            <a:ext cx="2133600" cy="476250"/>
          </a:xfrm>
          <a:prstGeom prst="rect">
            <a:avLst/>
          </a:prstGeom>
          <a:no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r" eaLnBrk="1" hangingPunct="1">
              <a:spcBef>
                <a:spcPct val="0"/>
              </a:spcBef>
              <a:buNone/>
            </a:pPr>
            <a:fld id="{9A0DB2DC-4C9A-4742-B13C-FB6460FD3503}" type="slidenum">
              <a:rPr lang="en-US" altLang="en-US" sz="1400" dirty="0">
                <a:ea typeface="宋体" panose="02010600030101010101" pitchFamily="2" charset="-122"/>
              </a:rPr>
            </a:fld>
            <a:endParaRPr lang="en-US" altLang="en-US" sz="1400" dirty="0">
              <a:ea typeface="宋体" panose="02010600030101010101" pitchFamily="2" charset="-122"/>
            </a:endParaRPr>
          </a:p>
        </p:txBody>
      </p:sp>
      <p:sp>
        <p:nvSpPr>
          <p:cNvPr id="6147" name="矩形 2"/>
          <p:cNvSpPr>
            <a:spLocks noGrp="1"/>
          </p:cNvSpPr>
          <p:nvPr>
            <p:ph type="title" idx="4294967295"/>
          </p:nvPr>
        </p:nvSpPr>
        <p:spPr>
          <a:ln/>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一、装卸搬运的概念 </a:t>
            </a:r>
            <a:endParaRPr lang="zh-CN" altLang="en-US" dirty="0">
              <a:solidFill>
                <a:srgbClr val="FF0000"/>
              </a:solidFill>
              <a:ea typeface="宋体" panose="02010600030101010101" pitchFamily="2" charset="-122"/>
            </a:endParaRPr>
          </a:p>
        </p:txBody>
      </p:sp>
      <p:sp>
        <p:nvSpPr>
          <p:cNvPr id="6148" name="矩形 3"/>
          <p:cNvSpPr>
            <a:spLocks noGrp="1" noChangeArrowheads="1"/>
          </p:cNvSpPr>
          <p:nvPr>
            <p:ph type="body" idx="1"/>
          </p:nvPr>
        </p:nvSpPr>
        <p:spPr>
          <a:xfrm>
            <a:off x="457200" y="1600200"/>
            <a:ext cx="8578850" cy="4525963"/>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1.1  </a:t>
            </a:r>
            <a:r>
              <a:rPr kumimoji="0" lang="en-US" altLang="en-US" sz="2800" b="0" i="0" u="none" strike="noStrike" kern="0" cap="none" spc="0" normalizeH="0" baseline="0" noProof="0" dirty="0" err="1" smtClean="0">
                <a:ln>
                  <a:noFill/>
                </a:ln>
                <a:solidFill>
                  <a:schemeClr val="tx1"/>
                </a:solidFill>
                <a:effectLst/>
                <a:uLnTx/>
                <a:uFillTx/>
                <a:latin typeface="+mn-lt"/>
                <a:ea typeface="宋体" panose="02010600030101010101" pitchFamily="2" charset="-122"/>
                <a:cs typeface="+mn-cs"/>
              </a:rPr>
              <a:t>装卸搬运的概念</a:t>
            </a:r>
            <a:endParaRPr kumimoji="0" lang="en-US"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我国2006年12月4日正式颁布的中国国家标准</a:t>
            </a:r>
            <a:endParaRPr kumimoji="0" lang="en-US"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en-US"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《物流术语》（GB/T18354—2006）装卸（Loading and </a:t>
            </a:r>
            <a:r>
              <a:rPr kumimoji="0" lang="en-US" altLang="en-US" sz="2800" b="0" i="0" u="none" strike="noStrike" kern="0" cap="none" spc="0" normalizeH="0" baseline="0" noProof="0" dirty="0" err="1" smtClean="0">
                <a:ln>
                  <a:noFill/>
                </a:ln>
                <a:solidFill>
                  <a:schemeClr val="tx1"/>
                </a:solidFill>
                <a:effectLst/>
                <a:uLnTx/>
                <a:uFillTx/>
                <a:latin typeface="+mn-lt"/>
                <a:ea typeface="宋体" panose="02010600030101010101" pitchFamily="2" charset="-122"/>
                <a:cs typeface="+mn-cs"/>
              </a:rPr>
              <a:t>unloading）的定义是</a:t>
            </a:r>
            <a:r>
              <a:rPr kumimoji="0" lang="en-US"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endParaRPr kumimoji="0" lang="en-US"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en-US" sz="2800" b="0" i="0" u="none" strike="noStrike" kern="0" cap="none" spc="0" normalizeH="0" baseline="0" noProof="0" dirty="0" err="1" smtClean="0">
                <a:ln>
                  <a:noFill/>
                </a:ln>
                <a:solidFill>
                  <a:srgbClr val="FF0000"/>
                </a:solidFill>
                <a:effectLst/>
                <a:uLnTx/>
                <a:uFillTx/>
                <a:latin typeface="+mn-lt"/>
                <a:ea typeface="宋体" panose="02010600030101010101" pitchFamily="2" charset="-122"/>
                <a:cs typeface="+mn-cs"/>
              </a:rPr>
              <a:t>装卸是指物品在指定地点以人力或机械载入或卸出运输工具的作业过程</a:t>
            </a:r>
            <a:r>
              <a:rPr kumimoji="0" lang="en-US" altLang="en-US" sz="2800" b="0" i="0" u="none" strike="noStrike" kern="0" cap="none" spc="0" normalizeH="0" baseline="0" noProof="0" dirty="0" smtClean="0">
                <a:ln>
                  <a:noFill/>
                </a:ln>
                <a:solidFill>
                  <a:srgbClr val="FF0000"/>
                </a:solidFill>
                <a:effectLst/>
                <a:uLnTx/>
                <a:uFillTx/>
                <a:latin typeface="+mn-lt"/>
                <a:ea typeface="宋体" panose="02010600030101010101" pitchFamily="2" charset="-122"/>
                <a:cs typeface="+mn-cs"/>
              </a:rPr>
              <a:t>。</a:t>
            </a:r>
            <a:endParaRPr kumimoji="0" lang="en-US" altLang="en-US" sz="2800" b="0" i="0" u="none" strike="noStrike" kern="0" cap="none" spc="0" normalizeH="0" baseline="0" noProof="0" dirty="0" smtClean="0">
              <a:ln>
                <a:noFill/>
              </a:ln>
              <a:solidFill>
                <a:srgbClr val="FF0000"/>
              </a:solidFill>
              <a:effectLst/>
              <a:uLnTx/>
              <a:uFillTx/>
              <a:latin typeface="+mn-lt"/>
              <a:ea typeface="宋体" panose="0201060003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en-US" sz="2800" b="0" i="0" u="none" strike="noStrike" kern="0" cap="none" spc="0" normalizeH="0" baseline="0" noProof="0" dirty="0" err="1" smtClean="0">
                <a:ln>
                  <a:noFill/>
                </a:ln>
                <a:solidFill>
                  <a:srgbClr val="FF0000"/>
                </a:solidFill>
                <a:effectLst/>
                <a:uLnTx/>
                <a:uFillTx/>
                <a:latin typeface="+mn-lt"/>
                <a:ea typeface="宋体" panose="02010600030101010101" pitchFamily="2" charset="-122"/>
                <a:cs typeface="+mn-cs"/>
              </a:rPr>
              <a:t>搬运是指在同一场所内，对物品进行空间移动的作业过程</a:t>
            </a:r>
            <a:r>
              <a:rPr kumimoji="0" lang="en-US" altLang="en-US" sz="2800" b="0" i="0" u="none" strike="noStrike" kern="0" cap="none" spc="0" normalizeH="0" baseline="0" noProof="0" dirty="0" smtClean="0">
                <a:ln>
                  <a:noFill/>
                </a:ln>
                <a:solidFill>
                  <a:srgbClr val="FF0000"/>
                </a:solidFill>
                <a:effectLst/>
                <a:uLnTx/>
                <a:uFillTx/>
                <a:latin typeface="+mn-lt"/>
                <a:ea typeface="宋体" panose="02010600030101010101" pitchFamily="2" charset="-122"/>
                <a:cs typeface="+mn-cs"/>
              </a:rPr>
              <a:t>。</a:t>
            </a:r>
            <a:endParaRPr kumimoji="0" lang="en-US" altLang="en-US" sz="2800" b="0" i="0" u="none" strike="noStrike" kern="0" cap="none" spc="0" normalizeH="0" baseline="0" noProof="0" dirty="0" smtClean="0">
              <a:ln>
                <a:noFill/>
              </a:ln>
              <a:solidFill>
                <a:srgbClr val="FF0000"/>
              </a:solidFill>
              <a:effectLst/>
              <a:uLnTx/>
              <a:uFillTx/>
              <a:latin typeface="+mn-lt"/>
              <a:ea typeface="宋体" panose="02010600030101010101" pitchFamily="2" charset="-122"/>
              <a:cs typeface="+mn-cs"/>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07" descr="装卸"/>
          <p:cNvPicPr>
            <a:picLocks noChangeAspect="1"/>
          </p:cNvPicPr>
          <p:nvPr/>
        </p:nvPicPr>
        <p:blipFill>
          <a:blip r:embed="rId1"/>
          <a:stretch>
            <a:fillRect/>
          </a:stretch>
        </p:blipFill>
        <p:spPr>
          <a:xfrm>
            <a:off x="539750" y="548640"/>
            <a:ext cx="4173220" cy="2797175"/>
          </a:xfrm>
          <a:prstGeom prst="rect">
            <a:avLst/>
          </a:prstGeom>
          <a:noFill/>
          <a:ln w="9525">
            <a:noFill/>
          </a:ln>
        </p:spPr>
      </p:pic>
      <p:pic>
        <p:nvPicPr>
          <p:cNvPr id="3" name="图片 108" descr="搬运"/>
          <p:cNvPicPr>
            <a:picLocks noChangeAspect="1"/>
          </p:cNvPicPr>
          <p:nvPr/>
        </p:nvPicPr>
        <p:blipFill>
          <a:blip r:embed="rId2"/>
          <a:stretch>
            <a:fillRect/>
          </a:stretch>
        </p:blipFill>
        <p:spPr>
          <a:xfrm>
            <a:off x="4788535" y="3429000"/>
            <a:ext cx="4232910" cy="2863215"/>
          </a:xfrm>
          <a:prstGeom prst="rect">
            <a:avLst/>
          </a:prstGeom>
          <a:noFill/>
          <a:ln w="9525">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灯片编号占位符 5"/>
          <p:cNvSpPr txBox="1">
            <a:spLocks noGrp="1"/>
          </p:cNvSpPr>
          <p:nvPr/>
        </p:nvSpPr>
        <p:spPr>
          <a:xfrm>
            <a:off x="6553200" y="6245225"/>
            <a:ext cx="2133600" cy="476250"/>
          </a:xfrm>
          <a:prstGeom prst="rect">
            <a:avLst/>
          </a:prstGeom>
          <a:no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r" eaLnBrk="1" hangingPunct="1">
              <a:spcBef>
                <a:spcPct val="0"/>
              </a:spcBef>
              <a:buNone/>
            </a:pPr>
            <a:fld id="{9A0DB2DC-4C9A-4742-B13C-FB6460FD3503}" type="slidenum">
              <a:rPr lang="en-US" altLang="en-US" sz="1400" dirty="0">
                <a:ea typeface="宋体" panose="02010600030101010101" pitchFamily="2" charset="-122"/>
              </a:rPr>
            </a:fld>
            <a:endParaRPr lang="en-US" altLang="en-US" sz="1400" dirty="0">
              <a:ea typeface="宋体" panose="02010600030101010101" pitchFamily="2" charset="-122"/>
            </a:endParaRPr>
          </a:p>
        </p:txBody>
      </p:sp>
      <p:sp>
        <p:nvSpPr>
          <p:cNvPr id="7171" name="矩形 2"/>
          <p:cNvSpPr>
            <a:spLocks noGrp="1"/>
          </p:cNvSpPr>
          <p:nvPr>
            <p:ph type="title" idx="4294967295"/>
          </p:nvPr>
        </p:nvSpPr>
        <p:spPr>
          <a:ln/>
        </p:spPr>
        <p:txBody>
          <a:bodyPr vert="horz" wrap="square" lIns="91440" tIns="45720" rIns="91440" bIns="45720" anchor="ctr" anchorCtr="0"/>
          <a:p>
            <a:pPr eaLnBrk="1" hangingPunct="1"/>
            <a:r>
              <a:rPr lang="zh-CN" altLang="en-US" dirty="0">
                <a:ea typeface="宋体" panose="02010600030101010101" pitchFamily="2" charset="-122"/>
              </a:rPr>
              <a:t>一、装卸搬运的概念</a:t>
            </a:r>
            <a:endParaRPr lang="zh-CN" altLang="en-US" dirty="0">
              <a:ea typeface="宋体" panose="02010600030101010101" pitchFamily="2" charset="-122"/>
            </a:endParaRPr>
          </a:p>
        </p:txBody>
      </p:sp>
      <p:sp>
        <p:nvSpPr>
          <p:cNvPr id="7172" name="矩形 3"/>
          <p:cNvSpPr>
            <a:spLocks noGrp="1"/>
          </p:cNvSpPr>
          <p:nvPr>
            <p:ph type="body" idx="4294967295"/>
          </p:nvPr>
        </p:nvSpPr>
        <p:spPr>
          <a:ln/>
        </p:spPr>
        <p:txBody>
          <a:bodyPr vert="horz" wrap="square" lIns="91440" tIns="45720" rIns="91440" bIns="45720" anchor="t" anchorCtr="0"/>
          <a:p>
            <a:pPr eaLnBrk="1" hangingPunct="1"/>
            <a:r>
              <a:rPr lang="en-US" altLang="en-US" dirty="0">
                <a:ea typeface="宋体" panose="02010600030101010101" pitchFamily="2" charset="-122"/>
              </a:rPr>
              <a:t>1.2  装卸搬运活动的构成</a:t>
            </a:r>
            <a:endParaRPr lang="en-US" altLang="en-US" dirty="0">
              <a:ea typeface="宋体" panose="02010600030101010101" pitchFamily="2" charset="-122"/>
            </a:endParaRPr>
          </a:p>
          <a:p>
            <a:pPr eaLnBrk="1" hangingPunct="1"/>
            <a:r>
              <a:rPr lang="en-US" altLang="en-US" dirty="0">
                <a:ea typeface="宋体" panose="02010600030101010101" pitchFamily="2" charset="-122"/>
              </a:rPr>
              <a:t>1．堆码拆取作业:堆码是将物品从预先放置的场所移送到运输工具或仓库等储存设施的指定场所，再按所规定的位置和形态码放的作业；拆取是与堆码逆向的作业。</a:t>
            </a:r>
            <a:endParaRPr lang="en-US" altLang="en-US" dirty="0">
              <a:ea typeface="宋体" panose="02010600030101010101" pitchFamily="2" charset="-122"/>
            </a:endParaRPr>
          </a:p>
        </p:txBody>
      </p:sp>
    </p:spTree>
  </p:cSld>
  <p:clrMapOvr>
    <a:masterClrMapping/>
  </p:clrMapOvr>
  <p:transition spd="slow"/>
</p:sld>
</file>

<file path=ppt/tags/tag1.xml><?xml version="1.0" encoding="utf-8"?>
<p:tagLst xmlns:p="http://schemas.openxmlformats.org/presentationml/2006/main">
  <p:tag name="KSO_WM_UNIT_TABLE_BEAUTIFY" val="smartTable{b4e0060e-8f45-43da-8d95-2f25057050bc}"/>
</p:tagLst>
</file>

<file path=ppt/tags/tag2.xml><?xml version="1.0" encoding="utf-8"?>
<p:tagLst xmlns:p="http://schemas.openxmlformats.org/presentationml/2006/main">
  <p:tag name="KSO_WM_UNIT_TABLE_BEAUTIFY" val="smartTable{65509a6e-1779-4a9f-ae21-01d1aa2eb26a}"/>
</p:tagLst>
</file>

<file path=ppt/tags/tag3.xml><?xml version="1.0" encoding="utf-8"?>
<p:tagLst xmlns:p="http://schemas.openxmlformats.org/presentationml/2006/main">
  <p:tag name="KSO_WM_UNIT_TABLE_BEAUTIFY" val="smartTable{7629af7b-e8aa-4411-b25d-356053630d18}"/>
</p:tagLst>
</file>

<file path=ppt/tags/tag4.xml><?xml version="1.0" encoding="utf-8"?>
<p:tagLst xmlns:p="http://schemas.openxmlformats.org/presentationml/2006/main">
  <p:tag name="KSO_WM_UNIT_TABLE_BEAUTIFY" val="smartTable{985d2860-fb05-428c-a1a7-3a0820a18ffc}"/>
</p:tagLst>
</file>

<file path=ppt/theme/theme1.xml><?xml version="1.0" encoding="utf-8"?>
<a:theme xmlns:a="http://schemas.openxmlformats.org/drawingml/2006/main" name="579TGp_makeup_light">
  <a:themeElements>
    <a:clrScheme name="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fontScheme name="579TGp_makeup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579TGp_makeup_light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579TGp_makeup_light 2">
        <a:dk1>
          <a:srgbClr val="000000"/>
        </a:dk1>
        <a:lt1>
          <a:srgbClr val="FFFFFF"/>
        </a:lt1>
        <a:dk2>
          <a:srgbClr val="006699"/>
        </a:dk2>
        <a:lt2>
          <a:srgbClr val="808080"/>
        </a:lt2>
        <a:accent1>
          <a:srgbClr val="78ABDA"/>
        </a:accent1>
        <a:accent2>
          <a:srgbClr val="8BD1C4"/>
        </a:accent2>
        <a:accent3>
          <a:srgbClr val="FFFFFF"/>
        </a:accent3>
        <a:accent4>
          <a:srgbClr val="000000"/>
        </a:accent4>
        <a:accent5>
          <a:srgbClr val="BED2EA"/>
        </a:accent5>
        <a:accent6>
          <a:srgbClr val="7DBDB1"/>
        </a:accent6>
        <a:hlink>
          <a:srgbClr val="89D278"/>
        </a:hlink>
        <a:folHlink>
          <a:srgbClr val="CEC08C"/>
        </a:folHlink>
      </a:clrScheme>
      <a:clrMap bg1="lt1" tx1="dk1" bg2="lt2" tx2="dk2" accent1="accent1" accent2="accent2" accent3="accent3" accent4="accent4" accent5="accent5" accent6="accent6" hlink="hlink" folHlink="folHlink"/>
    </a:extraClrScheme>
    <a:extraClrScheme>
      <a:clrScheme name="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579TGp_makeup_light">
  <a:themeElements>
    <a:clrScheme name="1_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fontScheme name="1_579TGp_makeup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579TGp_makeup_light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1_579TGp_makeup_light 2">
        <a:dk1>
          <a:srgbClr val="000000"/>
        </a:dk1>
        <a:lt1>
          <a:srgbClr val="FFFFFF"/>
        </a:lt1>
        <a:dk2>
          <a:srgbClr val="006699"/>
        </a:dk2>
        <a:lt2>
          <a:srgbClr val="808080"/>
        </a:lt2>
        <a:accent1>
          <a:srgbClr val="78ABDA"/>
        </a:accent1>
        <a:accent2>
          <a:srgbClr val="8BD1C4"/>
        </a:accent2>
        <a:accent3>
          <a:srgbClr val="FFFFFF"/>
        </a:accent3>
        <a:accent4>
          <a:srgbClr val="000000"/>
        </a:accent4>
        <a:accent5>
          <a:srgbClr val="BED2EA"/>
        </a:accent5>
        <a:accent6>
          <a:srgbClr val="7DBDB1"/>
        </a:accent6>
        <a:hlink>
          <a:srgbClr val="89D278"/>
        </a:hlink>
        <a:folHlink>
          <a:srgbClr val="CEC08C"/>
        </a:folHlink>
      </a:clrScheme>
      <a:clrMap bg1="lt1" tx1="dk1" bg2="lt2" tx2="dk2" accent1="accent1" accent2="accent2" accent3="accent3" accent4="accent4" accent5="accent5" accent6="accent6" hlink="hlink" folHlink="folHlink"/>
    </a:extraClrScheme>
    <a:extraClrScheme>
      <a:clrScheme name="1_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579TGp_makeup_light">
  <a:themeElements>
    <a:clrScheme name="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fontScheme name="579TGp_makeup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579TGp_makeup_light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579TGp_makeup_light 2">
        <a:dk1>
          <a:srgbClr val="000000"/>
        </a:dk1>
        <a:lt1>
          <a:srgbClr val="FFFFFF"/>
        </a:lt1>
        <a:dk2>
          <a:srgbClr val="006699"/>
        </a:dk2>
        <a:lt2>
          <a:srgbClr val="808080"/>
        </a:lt2>
        <a:accent1>
          <a:srgbClr val="78ABDA"/>
        </a:accent1>
        <a:accent2>
          <a:srgbClr val="8BD1C4"/>
        </a:accent2>
        <a:accent3>
          <a:srgbClr val="FFFFFF"/>
        </a:accent3>
        <a:accent4>
          <a:srgbClr val="000000"/>
        </a:accent4>
        <a:accent5>
          <a:srgbClr val="BED2EA"/>
        </a:accent5>
        <a:accent6>
          <a:srgbClr val="7DBDB1"/>
        </a:accent6>
        <a:hlink>
          <a:srgbClr val="89D278"/>
        </a:hlink>
        <a:folHlink>
          <a:srgbClr val="CEC08C"/>
        </a:folHlink>
      </a:clrScheme>
      <a:clrMap bg1="lt1" tx1="dk1" bg2="lt2" tx2="dk2" accent1="accent1" accent2="accent2" accent3="accent3" accent4="accent4" accent5="accent5" accent6="accent6" hlink="hlink" folHlink="folHlink"/>
    </a:extraClrScheme>
    <a:extraClrScheme>
      <a:clrScheme name="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7881</Words>
  <Application>WPS 演示</Application>
  <PresentationFormat>全屏显示(4:3)</PresentationFormat>
  <Paragraphs>526</Paragraphs>
  <Slides>43</Slides>
  <Notes>0</Notes>
  <HiddenSlides>0</HiddenSlides>
  <MMClips>0</MMClips>
  <ScaleCrop>false</ScaleCrop>
  <HeadingPairs>
    <vt:vector size="6" baseType="variant">
      <vt:variant>
        <vt:lpstr>已用的字体</vt:lpstr>
      </vt:variant>
      <vt:variant>
        <vt:i4>23</vt:i4>
      </vt:variant>
      <vt:variant>
        <vt:lpstr>主题</vt:lpstr>
      </vt:variant>
      <vt:variant>
        <vt:i4>3</vt:i4>
      </vt:variant>
      <vt:variant>
        <vt:lpstr>幻灯片标题</vt:lpstr>
      </vt:variant>
      <vt:variant>
        <vt:i4>43</vt:i4>
      </vt:variant>
    </vt:vector>
  </HeadingPairs>
  <TitlesOfParts>
    <vt:vector size="69" baseType="lpstr">
      <vt:lpstr>Arial</vt:lpstr>
      <vt:lpstr>宋体</vt:lpstr>
      <vt:lpstr>Wingdings</vt:lpstr>
      <vt:lpstr>Arial Black</vt:lpstr>
      <vt:lpstr>方正黑体简体</vt:lpstr>
      <vt:lpstr>微软雅黑</vt:lpstr>
      <vt:lpstr>方正水柱简体</vt:lpstr>
      <vt:lpstr>隶书</vt:lpstr>
      <vt:lpstr>方正粗倩简体</vt:lpstr>
      <vt:lpstr>方正仿宋简体</vt:lpstr>
      <vt:lpstr>Wingdings 2</vt:lpstr>
      <vt:lpstr>Wingdings</vt:lpstr>
      <vt:lpstr>楷体_GB2312</vt:lpstr>
      <vt:lpstr>新宋体</vt:lpstr>
      <vt:lpstr>Times New Roman</vt:lpstr>
      <vt:lpstr>Gulim</vt:lpstr>
      <vt:lpstr>方正书宋</vt:lpstr>
      <vt:lpstr>Arial Unicode MS</vt:lpstr>
      <vt:lpstr>Hiragino Sans GB W3</vt:lpstr>
      <vt:lpstr>Segoe Print</vt:lpstr>
      <vt:lpstr>微软雅黑</vt:lpstr>
      <vt:lpstr>Calibri</vt:lpstr>
      <vt:lpstr>方正姚体</vt:lpstr>
      <vt:lpstr>579TGp_makeup_light</vt:lpstr>
      <vt:lpstr>1_579TGp_makeup_light</vt:lpstr>
      <vt:lpstr>2_579TGp_makeup_light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一、装卸搬运的概念</vt:lpstr>
      <vt:lpstr>PowerPoint 演示文稿</vt:lpstr>
      <vt:lpstr>PowerPoint 演示文稿</vt:lpstr>
      <vt:lpstr>一、装卸搬运的概念</vt:lpstr>
      <vt:lpstr>一、装卸搬运的概念</vt:lpstr>
      <vt:lpstr>PowerPoint 演示文稿</vt:lpstr>
      <vt:lpstr>一、装卸搬运的概念</vt:lpstr>
      <vt:lpstr>一、装卸搬运的概念</vt:lpstr>
      <vt:lpstr>PowerPoint 演示文稿</vt:lpstr>
      <vt:lpstr>PowerPoint 演示文稿</vt:lpstr>
      <vt:lpstr>PowerPoint 演示文稿</vt:lpstr>
      <vt:lpstr>二、装卸搬运的分类和方法</vt:lpstr>
      <vt:lpstr>二、装卸搬运的分类和方法</vt:lpstr>
      <vt:lpstr>PowerPoint 演示文稿</vt:lpstr>
      <vt:lpstr>PowerPoint 演示文稿</vt:lpstr>
      <vt:lpstr>三、装卸搬运的合理化 </vt:lpstr>
      <vt:lpstr>三、装卸搬运的合理化 </vt:lpstr>
      <vt:lpstr>三、装卸搬运的合理化</vt:lpstr>
      <vt:lpstr>三、装卸搬运的合理化</vt:lpstr>
      <vt:lpstr>PowerPoint 演示文稿</vt:lpstr>
      <vt:lpstr>PowerPoint 演示文稿</vt:lpstr>
      <vt:lpstr>三、装卸搬运的合理化</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WPS_1601625698</cp:lastModifiedBy>
  <cp:revision>5</cp:revision>
  <dcterms:created xsi:type="dcterms:W3CDTF">2021-04-06T00:33:10Z</dcterms:created>
  <dcterms:modified xsi:type="dcterms:W3CDTF">2021-04-06T01:36:01Z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EBE8BE9EFCAB4527AD6F3FD587FEAF49</vt:lpwstr>
  </property>
  <property fmtid="{D5CDD505-2E9C-101B-9397-08002B2CF9AE}" pid="3" name="KSOProductBuildVer">
    <vt:lpwstr>2052-11.1.0.10356</vt:lpwstr>
  </property>
</Properties>
</file>