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Lst>
  <p:notesMasterIdLst>
    <p:notesMasterId r:id="rId5"/>
  </p:notesMasterIdLst>
  <p:sldIdLst>
    <p:sldId id="256" r:id="rId4"/>
    <p:sldId id="364" r:id="rId6"/>
    <p:sldId id="365" r:id="rId7"/>
    <p:sldId id="325" r:id="rId8"/>
    <p:sldId id="334" r:id="rId9"/>
    <p:sldId id="366" r:id="rId10"/>
    <p:sldId id="367" r:id="rId11"/>
    <p:sldId id="368" r:id="rId12"/>
    <p:sldId id="370" r:id="rId13"/>
    <p:sldId id="371" r:id="rId14"/>
    <p:sldId id="372" r:id="rId15"/>
    <p:sldId id="393" r:id="rId16"/>
    <p:sldId id="394" r:id="rId17"/>
    <p:sldId id="374" r:id="rId18"/>
    <p:sldId id="392" r:id="rId19"/>
    <p:sldId id="375" r:id="rId20"/>
    <p:sldId id="376" r:id="rId21"/>
    <p:sldId id="377" r:id="rId22"/>
    <p:sldId id="378" r:id="rId23"/>
    <p:sldId id="379" r:id="rId24"/>
    <p:sldId id="380" r:id="rId25"/>
    <p:sldId id="381" r:id="rId26"/>
    <p:sldId id="305" r:id="rId27"/>
    <p:sldId id="395" r:id="rId28"/>
    <p:sldId id="396" r:id="rId29"/>
    <p:sldId id="398" r:id="rId30"/>
    <p:sldId id="399" r:id="rId31"/>
    <p:sldId id="326" r:id="rId32"/>
    <p:sldId id="327" r:id="rId33"/>
    <p:sldId id="328" r:id="rId34"/>
    <p:sldId id="329" r:id="rId35"/>
    <p:sldId id="382" r:id="rId36"/>
    <p:sldId id="383" r:id="rId37"/>
    <p:sldId id="400" r:id="rId38"/>
    <p:sldId id="401" r:id="rId39"/>
    <p:sldId id="307" r:id="rId40"/>
    <p:sldId id="308" r:id="rId41"/>
    <p:sldId id="309" r:id="rId42"/>
    <p:sldId id="310" r:id="rId43"/>
    <p:sldId id="311" r:id="rId44"/>
    <p:sldId id="312" r:id="rId45"/>
    <p:sldId id="330" r:id="rId46"/>
    <p:sldId id="331" r:id="rId47"/>
    <p:sldId id="332" r:id="rId48"/>
    <p:sldId id="333" r:id="rId49"/>
    <p:sldId id="313" r:id="rId50"/>
    <p:sldId id="314" r:id="rId51"/>
    <p:sldId id="315" r:id="rId52"/>
    <p:sldId id="316" r:id="rId53"/>
    <p:sldId id="317" r:id="rId54"/>
    <p:sldId id="318" r:id="rId55"/>
    <p:sldId id="319" r:id="rId56"/>
    <p:sldId id="384" r:id="rId57"/>
    <p:sldId id="385" r:id="rId58"/>
    <p:sldId id="386" r:id="rId59"/>
    <p:sldId id="387" r:id="rId60"/>
    <p:sldId id="388" r:id="rId61"/>
    <p:sldId id="389" r:id="rId62"/>
    <p:sldId id="390" r:id="rId63"/>
    <p:sldId id="391" r:id="rId64"/>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nkplu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3300"/>
    <a:srgbClr val="FFFFFF"/>
    <a:srgbClr val="F3F3F3"/>
    <a:srgbClr val="EAEAEA"/>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7226"/>
    <p:restoredTop sz="94686"/>
  </p:normalViewPr>
  <p:slideViewPr>
    <p:cSldViewPr showGuides="1">
      <p:cViewPr varScale="1">
        <p:scale>
          <a:sx n="67" d="100"/>
          <a:sy n="67" d="100"/>
        </p:scale>
        <p:origin x="-1410" y="-96"/>
      </p:cViewPr>
      <p:guideLst>
        <p:guide orient="horz" pos="2193"/>
        <p:guide pos="2901"/>
      </p:guideLst>
    </p:cSldViewPr>
  </p:slideViewPr>
  <p:outlineViewPr>
    <p:cViewPr>
      <p:scale>
        <a:sx n="33" d="100"/>
        <a:sy n="33" d="100"/>
      </p:scale>
      <p:origin x="78" y="22500"/>
    </p:cViewPr>
  </p:outlineViewPr>
  <p:notesTextViewPr>
    <p:cViewPr>
      <p:scale>
        <a:sx n="100" d="100"/>
        <a:sy n="100" d="100"/>
      </p:scale>
      <p:origin x="0" y="0"/>
    </p:cViewPr>
  </p:notesTextViewPr>
  <p:sorterViewPr showFormatting="0">
    <p:cViewPr>
      <p:scale>
        <a:sx n="100" d="100"/>
        <a:sy n="100" d="100"/>
      </p:scale>
      <p:origin x="0" y="5868"/>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8" Type="http://schemas.openxmlformats.org/officeDocument/2006/relationships/commentAuthors" Target="commentAuthors.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9218" name="矩形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l">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219" name="矩形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Arial" panose="020B0604020202020204" pitchFamily="34" charset="0"/>
                <a:ea typeface="+mn-ea"/>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5844" name="矩形 4"/>
          <p:cNvSpPr>
            <a:spLocks noGrp="1" noRot="1" noChangeAspec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9221" name="矩形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Click to edit Master text styles</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Second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Third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Fourth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Fifth level</a:t>
            </a:r>
            <a:endPar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9222" name="矩形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l">
              <a:defRPr sz="1200">
                <a:latin typeface="Arial" panose="020B0604020202020204" pitchFamily="34" charset="0"/>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9223" name="矩形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
            <a:pPr lvl="0" algn="r" eaLnBrk="1" hangingPunct="1">
              <a:buNone/>
            </a:pPr>
            <a:fld id="{9A0DB2DC-4C9A-4742-B13C-FB6460FD3503}" type="slidenum">
              <a:rPr lang="en-US" altLang="zh-CN" sz="1200" dirty="0"/>
            </a:fld>
            <a:endParaRPr lang="en-US" altLang="zh-CN"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幻灯片图像占位符 1"/>
          <p:cNvSpPr>
            <a:spLocks noGrp="1" noRot="1" noChangeAspect="1" noTextEdit="1"/>
          </p:cNvSpPr>
          <p:nvPr>
            <p:ph type="sldImg"/>
          </p:nvPr>
        </p:nvSpPr>
        <p:spPr>
          <a:ln/>
        </p:spPr>
      </p:sp>
      <p:sp>
        <p:nvSpPr>
          <p:cNvPr id="36867" name="备注占位符 2"/>
          <p:cNvSpPr>
            <a:spLocks noGrp="1"/>
          </p:cNvSpPr>
          <p:nvPr>
            <p:ph type="body" idx="1"/>
          </p:nvPr>
        </p:nvSpPr>
        <p:spPr>
          <a:ln/>
        </p:spPr>
        <p:txBody>
          <a:bodyPr wrap="square" lIns="91440" tIns="45720" rIns="91440" bIns="45720" anchor="t" anchorCtr="0"/>
          <a:p>
            <a:pPr lvl="0" eaLnBrk="1" hangingPunct="1"/>
            <a:endParaRPr lang="zh-CN" altLang="en-US" dirty="0">
              <a:ea typeface="宋体" panose="02010600030101010101" pitchFamily="2" charset="-122"/>
            </a:endParaRPr>
          </a:p>
        </p:txBody>
      </p:sp>
      <p:sp>
        <p:nvSpPr>
          <p:cNvPr id="33796" name="灯片编号占位符 3"/>
          <p:cNvSpPr txBox="1">
            <a:spLocks noGrp="1"/>
          </p:cNvSpPr>
          <p:nvPr>
            <p:ph type="sldNum" sz="quarter"/>
          </p:nvPr>
        </p:nvSpPr>
        <p:spPr bwMode="auto">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numCol="1" anchor="b" anchorCtr="0" compatLnSpc="1"/>
          <a:p>
            <a:pPr lvl="0" algn="r" eaLnBrk="1" hangingPunct="1">
              <a:spcBef>
                <a:spcPct val="0"/>
              </a:spcBef>
            </a:pPr>
            <a:fld id="{9A0DB2DC-4C9A-4742-B13C-FB6460FD3503}" type="slidenum">
              <a:rPr lang="en-US" altLang="zh-CN" dirty="0">
                <a:ea typeface="宋体" panose="02010600030101010101" pitchFamily="2" charset="-122"/>
              </a:rPr>
            </a:fld>
            <a:endParaRPr lang="en-US" altLang="zh-CN" dirty="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11" name="矩形 32"/>
          <p:cNvSpPr>
            <a:spLocks noChangeArrowheads="1"/>
          </p:cNvSpPr>
          <p:nvPr/>
        </p:nvSpPr>
        <p:spPr bwMode="gray">
          <a:xfrm>
            <a:off x="0" y="6629400"/>
            <a:ext cx="9144000" cy="228600"/>
          </a:xfrm>
          <a:prstGeom prst="rect">
            <a:avLst/>
          </a:prstGeom>
          <a:solidFill>
            <a:srgbClr val="E4E4E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 name="文本框 33"/>
          <p:cNvSpPr txBox="1">
            <a:spLocks noChangeArrowheads="1"/>
          </p:cNvSpPr>
          <p:nvPr/>
        </p:nvSpPr>
        <p:spPr bwMode="gray">
          <a:xfrm>
            <a:off x="7459663" y="1695450"/>
            <a:ext cx="1303338"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eaLnBrk="0" hangingPunct="0">
              <a:defRPr>
                <a:solidFill>
                  <a:schemeClr val="tx1"/>
                </a:solidFill>
                <a:latin typeface="Arial" panose="020B0604020202020204" pitchFamily="34" charset="0"/>
              </a:defRPr>
            </a:lvl1pPr>
            <a:lvl2pPr marL="742950" indent="-285750" algn="ctr" eaLnBrk="0" hangingPunct="0">
              <a:defRPr>
                <a:solidFill>
                  <a:schemeClr val="tx1"/>
                </a:solidFill>
                <a:latin typeface="Arial" panose="020B0604020202020204" pitchFamily="34" charset="0"/>
              </a:defRPr>
            </a:lvl2pPr>
            <a:lvl3pPr marL="1143000" indent="-228600" algn="ctr" eaLnBrk="0" hangingPunct="0">
              <a:defRPr>
                <a:solidFill>
                  <a:schemeClr val="tx1"/>
                </a:solidFill>
                <a:latin typeface="Arial" panose="020B0604020202020204" pitchFamily="34" charset="0"/>
              </a:defRPr>
            </a:lvl3pPr>
            <a:lvl4pPr marL="1600200" indent="-228600" algn="ctr" eaLnBrk="0" hangingPunct="0">
              <a:defRPr>
                <a:solidFill>
                  <a:schemeClr val="tx1"/>
                </a:solidFill>
                <a:latin typeface="Arial" panose="020B0604020202020204" pitchFamily="34" charset="0"/>
              </a:defRPr>
            </a:lvl4pPr>
            <a:lvl5pPr marL="2057400" indent="-228600" algn="ctr"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rPr>
              <a:t>L/O/G/O</a:t>
            </a:r>
            <a:endParaRPr kumimoji="0" lang="en-US" altLang="zh-CN"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endParaRPr>
          </a:p>
        </p:txBody>
      </p:sp>
      <p:sp>
        <p:nvSpPr>
          <p:cNvPr id="3074" name="矩形 2"/>
          <p:cNvSpPr>
            <a:spLocks noGrp="1" noChangeArrowheads="1"/>
          </p:cNvSpPr>
          <p:nvPr>
            <p:ph type="ctrTitle"/>
          </p:nvPr>
        </p:nvSpPr>
        <p:spPr>
          <a:xfrm>
            <a:off x="990600" y="4486275"/>
            <a:ext cx="7772400" cy="1165225"/>
          </a:xfrm>
        </p:spPr>
        <p:txBody>
          <a:bodyPr/>
          <a:lstStyle>
            <a:lvl1pPr algn="r">
              <a:defRPr sz="4800"/>
            </a:lvl1pPr>
          </a:lstStyle>
          <a:p>
            <a:pPr lvl="0"/>
            <a:r>
              <a:rPr lang="zh-CN" altLang="en-US" noProof="0" smtClean="0"/>
              <a:t>单击此处编辑母版标题样式</a:t>
            </a:r>
            <a:endParaRPr lang="en-US" altLang="zh-CN" noProof="0" smtClean="0"/>
          </a:p>
        </p:txBody>
      </p:sp>
      <p:sp>
        <p:nvSpPr>
          <p:cNvPr id="3075" name="矩形 3"/>
          <p:cNvSpPr>
            <a:spLocks noGrp="1" noChangeArrowheads="1"/>
          </p:cNvSpPr>
          <p:nvPr>
            <p:ph type="subTitle" idx="1"/>
          </p:nvPr>
        </p:nvSpPr>
        <p:spPr>
          <a:xfrm>
            <a:off x="5029200" y="5867400"/>
            <a:ext cx="3733800" cy="533400"/>
          </a:xfrm>
        </p:spPr>
        <p:txBody>
          <a:bodyPr/>
          <a:lstStyle>
            <a:lvl1pPr marL="0" indent="0" algn="dist">
              <a:buFontTx/>
              <a:buNone/>
              <a:defRPr sz="1500" i="1">
                <a:latin typeface="Times New Roman" panose="02020603050405020304" pitchFamily="18" charset="0"/>
              </a:defRPr>
            </a:lvl1pPr>
          </a:lstStyle>
          <a:p>
            <a:pPr lvl="0"/>
            <a:r>
              <a:rPr lang="zh-CN" altLang="en-US" noProof="0" smtClean="0"/>
              <a:t>单击此处编辑母版副标题样式</a:t>
            </a:r>
            <a:endParaRPr lang="en-US" altLang="zh-CN" noProof="0" smtClean="0"/>
          </a:p>
        </p:txBody>
      </p:sp>
      <p:sp>
        <p:nvSpPr>
          <p:cNvPr id="13" name="矩形 4"/>
          <p:cNvSpPr>
            <a:spLocks noGrp="1" noChangeArrowheads="1"/>
          </p:cNvSpPr>
          <p:nvPr>
            <p:ph type="dt" sz="half" idx="2"/>
          </p:nvPr>
        </p:nvSpPr>
        <p:spPr bwMode="gray">
          <a:xfrm>
            <a:off x="457200" y="6308725"/>
            <a:ext cx="2133600" cy="2571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4" name="矩形 5"/>
          <p:cNvSpPr>
            <a:spLocks noGrp="1" noChangeArrowheads="1"/>
          </p:cNvSpPr>
          <p:nvPr>
            <p:ph type="ftr" sz="quarter" idx="3"/>
          </p:nvPr>
        </p:nvSpPr>
        <p:spPr bwMode="gray">
          <a:xfrm>
            <a:off x="3124200" y="6308725"/>
            <a:ext cx="2895600" cy="2571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5" name="矩形 6"/>
          <p:cNvSpPr>
            <a:spLocks noGrp="1" noChangeArrowheads="1"/>
          </p:cNvSpPr>
          <p:nvPr>
            <p:ph type="sldNum" sz="quarter" idx="4"/>
          </p:nvPr>
        </p:nvSpPr>
        <p:spPr bwMode="gray">
          <a:xfrm>
            <a:off x="6553200" y="6308725"/>
            <a:ext cx="2133600" cy="2571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buNone/>
            </a:pPr>
            <a:fld id="{9A0DB2DC-4C9A-4742-B13C-FB6460FD3503}" type="slidenum">
              <a:rPr lang="en-US" altLang="zh-CN" dirty="0"/>
            </a:fld>
            <a:endParaRPr lang="en-US" altLang="zh-CN"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28625" y="284163"/>
            <a:ext cx="6734175" cy="944562"/>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28625" y="284163"/>
            <a:ext cx="6734175" cy="944562"/>
          </a:xfrm>
        </p:spPr>
        <p:txBody>
          <a:bodyPr/>
          <a:lstStyle/>
          <a:p>
            <a:r>
              <a:rPr lang="zh-CN" altLang="en-US" smtClean="0"/>
              <a:t>单击此处编辑母版标题样式</a:t>
            </a:r>
            <a:endParaRPr lang="zh-CN" altLang="en-US"/>
          </a:p>
        </p:txBody>
      </p:sp>
      <p:sp>
        <p:nvSpPr>
          <p:cNvPr id="3" name="表格占位符 2"/>
          <p:cNvSpPr>
            <a:spLocks noGrp="1"/>
          </p:cNvSpPr>
          <p:nvPr>
            <p:ph type="tbl" idx="1" hasCustomPrompt="1"/>
          </p:nvPr>
        </p:nvSpPr>
        <p:spPr>
          <a:xfrm>
            <a:off x="457200" y="1600200"/>
            <a:ext cx="8229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单击图标添加表格</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428625" y="284163"/>
            <a:ext cx="6734175" cy="944562"/>
          </a:xfrm>
        </p:spPr>
        <p:txBody>
          <a:bodyPr/>
          <a:lstStyle/>
          <a:p>
            <a:r>
              <a:rPr lang="zh-CN" altLang="en-US" smtClean="0"/>
              <a:t>单击此处编辑母版标题样式</a:t>
            </a:r>
            <a:endParaRPr lang="zh-CN" altLang="en-US"/>
          </a:p>
        </p:txBody>
      </p:sp>
      <p:sp>
        <p:nvSpPr>
          <p:cNvPr id="3" name="图表占位符 2"/>
          <p:cNvSpPr>
            <a:spLocks noGrp="1"/>
          </p:cNvSpPr>
          <p:nvPr>
            <p:ph type="chart" idx="1" hasCustomPrompt="1"/>
          </p:nvPr>
        </p:nvSpPr>
        <p:spPr>
          <a:xfrm>
            <a:off x="457200" y="1600200"/>
            <a:ext cx="8229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单击图标添加图表</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11" name="矩形 32"/>
          <p:cNvSpPr>
            <a:spLocks noChangeArrowheads="1"/>
          </p:cNvSpPr>
          <p:nvPr/>
        </p:nvSpPr>
        <p:spPr bwMode="gray">
          <a:xfrm>
            <a:off x="0" y="6629400"/>
            <a:ext cx="9144000" cy="228600"/>
          </a:xfrm>
          <a:prstGeom prst="rect">
            <a:avLst/>
          </a:prstGeom>
          <a:solidFill>
            <a:srgbClr val="E4E4E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 name="文本框 33"/>
          <p:cNvSpPr txBox="1">
            <a:spLocks noChangeArrowheads="1"/>
          </p:cNvSpPr>
          <p:nvPr/>
        </p:nvSpPr>
        <p:spPr bwMode="gray">
          <a:xfrm>
            <a:off x="7459663" y="1695450"/>
            <a:ext cx="1303338"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eaLnBrk="0" hangingPunct="0">
              <a:defRPr>
                <a:solidFill>
                  <a:schemeClr val="tx1"/>
                </a:solidFill>
                <a:latin typeface="Arial" panose="020B0604020202020204" pitchFamily="34" charset="0"/>
              </a:defRPr>
            </a:lvl1pPr>
            <a:lvl2pPr marL="742950" indent="-285750" algn="ctr" eaLnBrk="0" hangingPunct="0">
              <a:defRPr>
                <a:solidFill>
                  <a:schemeClr val="tx1"/>
                </a:solidFill>
                <a:latin typeface="Arial" panose="020B0604020202020204" pitchFamily="34" charset="0"/>
              </a:defRPr>
            </a:lvl2pPr>
            <a:lvl3pPr marL="1143000" indent="-228600" algn="ctr" eaLnBrk="0" hangingPunct="0">
              <a:defRPr>
                <a:solidFill>
                  <a:schemeClr val="tx1"/>
                </a:solidFill>
                <a:latin typeface="Arial" panose="020B0604020202020204" pitchFamily="34" charset="0"/>
              </a:defRPr>
            </a:lvl3pPr>
            <a:lvl4pPr marL="1600200" indent="-228600" algn="ctr" eaLnBrk="0" hangingPunct="0">
              <a:defRPr>
                <a:solidFill>
                  <a:schemeClr val="tx1"/>
                </a:solidFill>
                <a:latin typeface="Arial" panose="020B0604020202020204" pitchFamily="34" charset="0"/>
              </a:defRPr>
            </a:lvl4pPr>
            <a:lvl5pPr marL="2057400" indent="-228600" algn="ctr"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rPr>
              <a:t>L/O/G/O</a:t>
            </a:r>
            <a:endParaRPr kumimoji="0" lang="en-US" altLang="zh-CN"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endParaRPr>
          </a:p>
        </p:txBody>
      </p:sp>
      <p:sp>
        <p:nvSpPr>
          <p:cNvPr id="3074" name="矩形 2"/>
          <p:cNvSpPr>
            <a:spLocks noGrp="1" noChangeArrowheads="1"/>
          </p:cNvSpPr>
          <p:nvPr>
            <p:ph type="ctrTitle"/>
          </p:nvPr>
        </p:nvSpPr>
        <p:spPr>
          <a:xfrm>
            <a:off x="990600" y="4486275"/>
            <a:ext cx="7772400" cy="1165225"/>
          </a:xfrm>
        </p:spPr>
        <p:txBody>
          <a:bodyPr/>
          <a:lstStyle>
            <a:lvl1pPr algn="r">
              <a:defRPr sz="4800"/>
            </a:lvl1pPr>
          </a:lstStyle>
          <a:p>
            <a:pPr lvl="0"/>
            <a:r>
              <a:rPr lang="zh-CN" altLang="en-US" noProof="0" smtClean="0"/>
              <a:t>单击此处编辑母版标题样式</a:t>
            </a:r>
            <a:endParaRPr lang="en-US" altLang="zh-CN" noProof="0" smtClean="0"/>
          </a:p>
        </p:txBody>
      </p:sp>
      <p:sp>
        <p:nvSpPr>
          <p:cNvPr id="3075" name="矩形 3"/>
          <p:cNvSpPr>
            <a:spLocks noGrp="1" noChangeArrowheads="1"/>
          </p:cNvSpPr>
          <p:nvPr>
            <p:ph type="subTitle" idx="1"/>
          </p:nvPr>
        </p:nvSpPr>
        <p:spPr>
          <a:xfrm>
            <a:off x="5029200" y="5867400"/>
            <a:ext cx="3733800" cy="533400"/>
          </a:xfrm>
        </p:spPr>
        <p:txBody>
          <a:bodyPr/>
          <a:lstStyle>
            <a:lvl1pPr marL="0" indent="0" algn="dist">
              <a:buFontTx/>
              <a:buNone/>
              <a:defRPr sz="1500" i="1">
                <a:latin typeface="Times New Roman" panose="02020603050405020304" pitchFamily="18" charset="0"/>
              </a:defRPr>
            </a:lvl1pPr>
          </a:lstStyle>
          <a:p>
            <a:pPr lvl="0"/>
            <a:r>
              <a:rPr lang="zh-CN" altLang="en-US" noProof="0" smtClean="0"/>
              <a:t>单击此处编辑母版副标题样式</a:t>
            </a:r>
            <a:endParaRPr lang="en-US" altLang="zh-CN" noProof="0" smtClean="0"/>
          </a:p>
        </p:txBody>
      </p:sp>
      <p:sp>
        <p:nvSpPr>
          <p:cNvPr id="13" name="矩形 4"/>
          <p:cNvSpPr>
            <a:spLocks noGrp="1" noChangeArrowheads="1"/>
          </p:cNvSpPr>
          <p:nvPr>
            <p:ph type="dt" sz="half" idx="2"/>
          </p:nvPr>
        </p:nvSpPr>
        <p:spPr bwMode="gray">
          <a:xfrm>
            <a:off x="457200" y="6308725"/>
            <a:ext cx="2133600" cy="2571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4" name="矩形 5"/>
          <p:cNvSpPr>
            <a:spLocks noGrp="1" noChangeArrowheads="1"/>
          </p:cNvSpPr>
          <p:nvPr>
            <p:ph type="ftr" sz="quarter" idx="3"/>
          </p:nvPr>
        </p:nvSpPr>
        <p:spPr bwMode="gray">
          <a:xfrm>
            <a:off x="3124200" y="6308725"/>
            <a:ext cx="2895600" cy="2571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5" name="矩形 6"/>
          <p:cNvSpPr>
            <a:spLocks noGrp="1" noChangeArrowheads="1"/>
          </p:cNvSpPr>
          <p:nvPr>
            <p:ph type="sldNum" sz="quarter" idx="4"/>
          </p:nvPr>
        </p:nvSpPr>
        <p:spPr bwMode="gray">
          <a:xfrm>
            <a:off x="6553200" y="6308725"/>
            <a:ext cx="2133600" cy="2571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algn="r">
              <a:buNone/>
            </a:pPr>
            <a:fld id="{9A0DB2DC-4C9A-4742-B13C-FB6460FD3503}" type="slidenum">
              <a:rPr lang="en-US" altLang="zh-CN" dirty="0"/>
            </a:fld>
            <a:endParaRPr lang="en-US" altLang="zh-CN"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单击图标添加图片</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28625" y="284163"/>
            <a:ext cx="6734175" cy="944562"/>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28625" y="284163"/>
            <a:ext cx="6734175" cy="944562"/>
          </a:xfrm>
        </p:spPr>
        <p:txBody>
          <a:bodyPr/>
          <a:lstStyle/>
          <a:p>
            <a:r>
              <a:rPr lang="zh-CN" altLang="en-US" smtClean="0"/>
              <a:t>单击此处编辑母版标题样式</a:t>
            </a:r>
            <a:endParaRPr lang="zh-CN" altLang="en-US"/>
          </a:p>
        </p:txBody>
      </p:sp>
      <p:sp>
        <p:nvSpPr>
          <p:cNvPr id="3" name="表格占位符 2"/>
          <p:cNvSpPr>
            <a:spLocks noGrp="1"/>
          </p:cNvSpPr>
          <p:nvPr>
            <p:ph type="tbl" idx="1" hasCustomPrompt="1"/>
          </p:nvPr>
        </p:nvSpPr>
        <p:spPr>
          <a:xfrm>
            <a:off x="457200" y="1600200"/>
            <a:ext cx="8229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单击图标添加表格</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428625" y="284163"/>
            <a:ext cx="6734175" cy="944562"/>
          </a:xfrm>
        </p:spPr>
        <p:txBody>
          <a:bodyPr/>
          <a:lstStyle/>
          <a:p>
            <a:r>
              <a:rPr lang="zh-CN" altLang="en-US" smtClean="0"/>
              <a:t>单击此处编辑母版标题样式</a:t>
            </a:r>
            <a:endParaRPr lang="zh-CN" altLang="en-US"/>
          </a:p>
        </p:txBody>
      </p:sp>
      <p:sp>
        <p:nvSpPr>
          <p:cNvPr id="3" name="图表占位符 2"/>
          <p:cNvSpPr>
            <a:spLocks noGrp="1"/>
          </p:cNvSpPr>
          <p:nvPr>
            <p:ph type="chart" idx="1" hasCustomPrompt="1"/>
          </p:nvPr>
        </p:nvSpPr>
        <p:spPr>
          <a:xfrm>
            <a:off x="457200" y="1600200"/>
            <a:ext cx="8229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单击图标添加图表</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单击图标添加图片</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5" Type="http://schemas.openxmlformats.org/officeDocument/2006/relationships/theme" Target="../theme/theme2.xml"/><Relationship Id="rId14" Type="http://schemas.openxmlformats.org/officeDocument/2006/relationships/slideLayout" Target="../slideLayouts/slideLayout28.xml"/><Relationship Id="rId13" Type="http://schemas.openxmlformats.org/officeDocument/2006/relationships/slideLayout" Target="../slideLayouts/slideLayout27.xml"/><Relationship Id="rId12" Type="http://schemas.openxmlformats.org/officeDocument/2006/relationships/slideLayout" Target="../slideLayouts/slideLayout26.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任意多边形 7"/>
          <p:cNvSpPr/>
          <p:nvPr/>
        </p:nvSpPr>
        <p:spPr>
          <a:xfrm>
            <a:off x="295275" y="342900"/>
            <a:ext cx="8848725" cy="65151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5574" h="4104">
                <a:moveTo>
                  <a:pt x="5574" y="4104"/>
                </a:moveTo>
                <a:lnTo>
                  <a:pt x="5574" y="24"/>
                </a:lnTo>
                <a:cubicBezTo>
                  <a:pt x="4920" y="0"/>
                  <a:pt x="4738" y="24"/>
                  <a:pt x="4194" y="24"/>
                </a:cubicBezTo>
                <a:cubicBezTo>
                  <a:pt x="3650" y="24"/>
                  <a:pt x="2983" y="29"/>
                  <a:pt x="2310" y="24"/>
                </a:cubicBezTo>
                <a:cubicBezTo>
                  <a:pt x="1637" y="19"/>
                  <a:pt x="520" y="18"/>
                  <a:pt x="144" y="42"/>
                </a:cubicBezTo>
                <a:cubicBezTo>
                  <a:pt x="24" y="60"/>
                  <a:pt x="20" y="67"/>
                  <a:pt x="16" y="202"/>
                </a:cubicBezTo>
                <a:cubicBezTo>
                  <a:pt x="12" y="337"/>
                  <a:pt x="15" y="418"/>
                  <a:pt x="16" y="835"/>
                </a:cubicBezTo>
                <a:cubicBezTo>
                  <a:pt x="13" y="1258"/>
                  <a:pt x="12" y="2156"/>
                  <a:pt x="12" y="2700"/>
                </a:cubicBezTo>
                <a:cubicBezTo>
                  <a:pt x="12" y="3244"/>
                  <a:pt x="0" y="3600"/>
                  <a:pt x="6" y="4104"/>
                </a:cubicBezTo>
                <a:cubicBezTo>
                  <a:pt x="2790" y="4104"/>
                  <a:pt x="5574" y="4104"/>
                  <a:pt x="5574" y="4104"/>
                </a:cubicBezTo>
                <a:close/>
              </a:path>
            </a:pathLst>
          </a:custGeom>
          <a:gradFill rotWithShape="1">
            <a:gsLst>
              <a:gs pos="0">
                <a:srgbClr val="E6E6E6">
                  <a:alpha val="70000"/>
                </a:srgbClr>
              </a:gs>
              <a:gs pos="100000">
                <a:srgbClr val="FFFFFF">
                  <a:alpha val="100000"/>
                </a:srgbClr>
              </a:gs>
            </a:gsLst>
            <a:lin ang="2700000" scaled="1"/>
            <a:tileRect/>
          </a:gradFill>
          <a:ln w="9525">
            <a:noFill/>
          </a:ln>
        </p:spPr>
        <p:txBody>
          <a:bodyPr/>
          <a:p>
            <a:endParaRPr lang="zh-CN" altLang="en-US"/>
          </a:p>
        </p:txBody>
      </p:sp>
      <p:sp>
        <p:nvSpPr>
          <p:cNvPr id="1027" name="任意多边形 8"/>
          <p:cNvSpPr/>
          <p:nvPr/>
        </p:nvSpPr>
        <p:spPr>
          <a:xfrm>
            <a:off x="328613" y="0"/>
            <a:ext cx="8821737" cy="314325"/>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pathLst>
              <a:path w="5557" h="198">
                <a:moveTo>
                  <a:pt x="5553" y="0"/>
                </a:moveTo>
                <a:lnTo>
                  <a:pt x="5553" y="150"/>
                </a:lnTo>
                <a:cubicBezTo>
                  <a:pt x="5557" y="144"/>
                  <a:pt x="5136" y="181"/>
                  <a:pt x="4585" y="186"/>
                </a:cubicBezTo>
                <a:cubicBezTo>
                  <a:pt x="4034" y="191"/>
                  <a:pt x="2849" y="170"/>
                  <a:pt x="2246" y="180"/>
                </a:cubicBezTo>
                <a:cubicBezTo>
                  <a:pt x="1643" y="190"/>
                  <a:pt x="1319" y="178"/>
                  <a:pt x="960" y="180"/>
                </a:cubicBezTo>
                <a:cubicBezTo>
                  <a:pt x="601" y="182"/>
                  <a:pt x="238" y="198"/>
                  <a:pt x="76" y="198"/>
                </a:cubicBezTo>
                <a:cubicBezTo>
                  <a:pt x="28" y="198"/>
                  <a:pt x="1" y="153"/>
                  <a:pt x="1" y="153"/>
                </a:cubicBezTo>
                <a:cubicBezTo>
                  <a:pt x="1" y="153"/>
                  <a:pt x="0" y="83"/>
                  <a:pt x="1" y="0"/>
                </a:cubicBezTo>
                <a:lnTo>
                  <a:pt x="5553" y="0"/>
                </a:lnTo>
                <a:close/>
              </a:path>
            </a:pathLst>
          </a:custGeom>
          <a:solidFill>
            <a:schemeClr val="hlink">
              <a:alpha val="70195"/>
            </a:schemeClr>
          </a:solidFill>
          <a:ln w="9525">
            <a:noFill/>
          </a:ln>
        </p:spPr>
        <p:txBody>
          <a:bodyPr/>
          <a:p>
            <a:endParaRPr lang="zh-CN" altLang="en-US"/>
          </a:p>
        </p:txBody>
      </p:sp>
      <p:sp>
        <p:nvSpPr>
          <p:cNvPr id="1028" name="任意多边形 9"/>
          <p:cNvSpPr/>
          <p:nvPr/>
        </p:nvSpPr>
        <p:spPr>
          <a:xfrm>
            <a:off x="-1587" y="393700"/>
            <a:ext cx="242887" cy="6469063"/>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Lst>
            <a:pathLst>
              <a:path w="153" h="4067">
                <a:moveTo>
                  <a:pt x="0" y="4061"/>
                </a:moveTo>
                <a:lnTo>
                  <a:pt x="145" y="4064"/>
                </a:lnTo>
                <a:cubicBezTo>
                  <a:pt x="141" y="4067"/>
                  <a:pt x="145" y="3766"/>
                  <a:pt x="149" y="3364"/>
                </a:cubicBezTo>
                <a:cubicBezTo>
                  <a:pt x="153" y="2962"/>
                  <a:pt x="143" y="2090"/>
                  <a:pt x="137" y="1651"/>
                </a:cubicBezTo>
                <a:cubicBezTo>
                  <a:pt x="131" y="1212"/>
                  <a:pt x="138" y="971"/>
                  <a:pt x="139" y="710"/>
                </a:cubicBezTo>
                <a:cubicBezTo>
                  <a:pt x="141" y="448"/>
                  <a:pt x="136" y="184"/>
                  <a:pt x="136" y="65"/>
                </a:cubicBezTo>
                <a:cubicBezTo>
                  <a:pt x="136" y="30"/>
                  <a:pt x="102" y="18"/>
                  <a:pt x="102" y="18"/>
                </a:cubicBezTo>
                <a:cubicBezTo>
                  <a:pt x="41" y="0"/>
                  <a:pt x="1" y="7"/>
                  <a:pt x="1" y="7"/>
                </a:cubicBezTo>
                <a:lnTo>
                  <a:pt x="0" y="4061"/>
                </a:lnTo>
                <a:close/>
              </a:path>
            </a:pathLst>
          </a:custGeom>
          <a:solidFill>
            <a:schemeClr val="folHlink">
              <a:alpha val="70195"/>
            </a:schemeClr>
          </a:solidFill>
          <a:ln w="9525">
            <a:noFill/>
          </a:ln>
        </p:spPr>
        <p:txBody>
          <a:bodyPr/>
          <a:p>
            <a:endParaRPr lang="zh-CN" altLang="en-US"/>
          </a:p>
        </p:txBody>
      </p:sp>
      <p:sp>
        <p:nvSpPr>
          <p:cNvPr id="1029" name="任意多边形 10"/>
          <p:cNvSpPr/>
          <p:nvPr/>
        </p:nvSpPr>
        <p:spPr>
          <a:xfrm>
            <a:off x="-3175" y="0"/>
            <a:ext cx="247650" cy="327025"/>
          </a:xfrm>
          <a:custGeom>
            <a:avLst/>
            <a:gdLst/>
            <a:ahLst/>
            <a:cxnLst>
              <a:cxn ang="0">
                <a:pos x="2147483647" y="0"/>
              </a:cxn>
              <a:cxn ang="0">
                <a:pos x="2147483647" y="0"/>
              </a:cxn>
              <a:cxn ang="0">
                <a:pos x="2147483647" y="2147483647"/>
              </a:cxn>
              <a:cxn ang="0">
                <a:pos x="2147483647" y="2147483647"/>
              </a:cxn>
              <a:cxn ang="0">
                <a:pos x="0" y="2147483647"/>
              </a:cxn>
              <a:cxn ang="0">
                <a:pos x="2147483647" y="0"/>
              </a:cxn>
            </a:cxnLst>
            <a:pathLst>
              <a:path w="156" h="206">
                <a:moveTo>
                  <a:pt x="2" y="0"/>
                </a:moveTo>
                <a:lnTo>
                  <a:pt x="150" y="0"/>
                </a:lnTo>
                <a:cubicBezTo>
                  <a:pt x="156" y="71"/>
                  <a:pt x="144" y="149"/>
                  <a:pt x="144" y="149"/>
                </a:cubicBezTo>
                <a:cubicBezTo>
                  <a:pt x="133" y="181"/>
                  <a:pt x="111" y="189"/>
                  <a:pt x="87" y="197"/>
                </a:cubicBezTo>
                <a:cubicBezTo>
                  <a:pt x="44" y="206"/>
                  <a:pt x="0" y="197"/>
                  <a:pt x="0" y="197"/>
                </a:cubicBezTo>
                <a:lnTo>
                  <a:pt x="2" y="0"/>
                </a:lnTo>
                <a:close/>
              </a:path>
            </a:pathLst>
          </a:custGeom>
          <a:solidFill>
            <a:schemeClr val="accent2">
              <a:alpha val="70195"/>
            </a:schemeClr>
          </a:solidFill>
          <a:ln w="9525">
            <a:noFill/>
          </a:ln>
        </p:spPr>
        <p:txBody>
          <a:bodyPr/>
          <a:p>
            <a:endParaRPr lang="zh-CN" altLang="en-US"/>
          </a:p>
        </p:txBody>
      </p:sp>
      <p:sp>
        <p:nvSpPr>
          <p:cNvPr id="1030" name="矩形 2"/>
          <p:cNvSpPr>
            <a:spLocks noGrp="1"/>
          </p:cNvSpPr>
          <p:nvPr>
            <p:ph type="title"/>
          </p:nvPr>
        </p:nvSpPr>
        <p:spPr>
          <a:xfrm>
            <a:off x="428625" y="284163"/>
            <a:ext cx="6734175" cy="944562"/>
          </a:xfrm>
          <a:prstGeom prst="rect">
            <a:avLst/>
          </a:prstGeom>
          <a:noFill/>
          <a:ln w="9525">
            <a:noFill/>
          </a:ln>
        </p:spPr>
        <p:txBody>
          <a:bodyPr anchor="ctr" anchorCtr="0"/>
          <a:p>
            <a:pPr lvl="0"/>
            <a:r>
              <a:rPr lang="zh-CN" altLang="en-US" dirty="0"/>
              <a:t>单击此处编辑母版标题样式</a:t>
            </a:r>
            <a:endParaRPr lang="en-US" altLang="zh-CN" dirty="0"/>
          </a:p>
        </p:txBody>
      </p:sp>
      <p:sp>
        <p:nvSpPr>
          <p:cNvPr id="1031" name="矩形 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2" name="矩形 4"/>
          <p:cNvSpPr>
            <a:spLocks noGrp="1" noChangeArrowheads="1"/>
          </p:cNvSpPr>
          <p:nvPr>
            <p:ph type="dt" sz="half" idx="2"/>
          </p:nvPr>
        </p:nvSpPr>
        <p:spPr bwMode="gray">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l">
              <a:defRPr sz="14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矩形 5"/>
          <p:cNvSpPr>
            <a:spLocks noGrp="1" noChangeArrowheads="1"/>
          </p:cNvSpPr>
          <p:nvPr>
            <p:ph type="ftr" sz="quarter" idx="3"/>
          </p:nvPr>
        </p:nvSpPr>
        <p:spPr bwMode="gray">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矩形 6"/>
          <p:cNvSpPr>
            <a:spLocks noGrp="1" noChangeArrowheads="1"/>
          </p:cNvSpPr>
          <p:nvPr>
            <p:ph type="sldNum" sz="quarter" idx="4"/>
          </p:nvPr>
        </p:nvSpPr>
        <p:spPr bwMode="gray">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eaLnBrk="1" fontAlgn="base" hangingPunct="1">
        <a:spcBef>
          <a:spcPct val="0"/>
        </a:spcBef>
        <a:spcAft>
          <a:spcPct val="0"/>
        </a:spcAft>
        <a:defRPr sz="4200" b="1">
          <a:solidFill>
            <a:srgbClr val="000000"/>
          </a:solidFill>
          <a:latin typeface="Arial" panose="020B0604020202020204" pitchFamily="34" charset="0"/>
        </a:defRPr>
      </a:lvl6pPr>
      <a:lvl7pPr marL="914400" algn="l" rtl="0" eaLnBrk="1" fontAlgn="base" hangingPunct="1">
        <a:spcBef>
          <a:spcPct val="0"/>
        </a:spcBef>
        <a:spcAft>
          <a:spcPct val="0"/>
        </a:spcAft>
        <a:defRPr sz="4200" b="1">
          <a:solidFill>
            <a:srgbClr val="000000"/>
          </a:solidFill>
          <a:latin typeface="Arial" panose="020B0604020202020204" pitchFamily="34" charset="0"/>
        </a:defRPr>
      </a:lvl7pPr>
      <a:lvl8pPr marL="1371600" algn="l" rtl="0" eaLnBrk="1" fontAlgn="base" hangingPunct="1">
        <a:spcBef>
          <a:spcPct val="0"/>
        </a:spcBef>
        <a:spcAft>
          <a:spcPct val="0"/>
        </a:spcAft>
        <a:defRPr sz="4200" b="1">
          <a:solidFill>
            <a:srgbClr val="000000"/>
          </a:solidFill>
          <a:latin typeface="Arial" panose="020B0604020202020204" pitchFamily="34" charset="0"/>
        </a:defRPr>
      </a:lvl8pPr>
      <a:lvl9pPr marL="1828800" algn="l" rtl="0" eaLnBrk="1" fontAlgn="base" hangingPunct="1">
        <a:spcBef>
          <a:spcPct val="0"/>
        </a:spcBef>
        <a:spcAft>
          <a:spcPct val="0"/>
        </a:spcAft>
        <a:defRPr sz="4200" b="1">
          <a:solidFill>
            <a:srgbClr val="000000"/>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任意多边形 7"/>
          <p:cNvSpPr/>
          <p:nvPr/>
        </p:nvSpPr>
        <p:spPr>
          <a:xfrm>
            <a:off x="295275" y="342900"/>
            <a:ext cx="8848725" cy="65151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5574" h="4104">
                <a:moveTo>
                  <a:pt x="5574" y="4104"/>
                </a:moveTo>
                <a:lnTo>
                  <a:pt x="5574" y="24"/>
                </a:lnTo>
                <a:cubicBezTo>
                  <a:pt x="4920" y="0"/>
                  <a:pt x="4738" y="24"/>
                  <a:pt x="4194" y="24"/>
                </a:cubicBezTo>
                <a:cubicBezTo>
                  <a:pt x="3650" y="24"/>
                  <a:pt x="2983" y="29"/>
                  <a:pt x="2310" y="24"/>
                </a:cubicBezTo>
                <a:cubicBezTo>
                  <a:pt x="1637" y="19"/>
                  <a:pt x="520" y="18"/>
                  <a:pt x="144" y="42"/>
                </a:cubicBezTo>
                <a:cubicBezTo>
                  <a:pt x="24" y="60"/>
                  <a:pt x="20" y="67"/>
                  <a:pt x="16" y="202"/>
                </a:cubicBezTo>
                <a:cubicBezTo>
                  <a:pt x="12" y="337"/>
                  <a:pt x="15" y="418"/>
                  <a:pt x="16" y="835"/>
                </a:cubicBezTo>
                <a:cubicBezTo>
                  <a:pt x="13" y="1258"/>
                  <a:pt x="12" y="2156"/>
                  <a:pt x="12" y="2700"/>
                </a:cubicBezTo>
                <a:cubicBezTo>
                  <a:pt x="12" y="3244"/>
                  <a:pt x="0" y="3600"/>
                  <a:pt x="6" y="4104"/>
                </a:cubicBezTo>
                <a:cubicBezTo>
                  <a:pt x="2790" y="4104"/>
                  <a:pt x="5574" y="4104"/>
                  <a:pt x="5574" y="4104"/>
                </a:cubicBezTo>
                <a:close/>
              </a:path>
            </a:pathLst>
          </a:custGeom>
          <a:gradFill rotWithShape="1">
            <a:gsLst>
              <a:gs pos="0">
                <a:srgbClr val="E6E6E6">
                  <a:alpha val="70000"/>
                </a:srgbClr>
              </a:gs>
              <a:gs pos="100000">
                <a:srgbClr val="FFFFFF">
                  <a:alpha val="100000"/>
                </a:srgbClr>
              </a:gs>
            </a:gsLst>
            <a:lin ang="2700000" scaled="1"/>
            <a:tileRect/>
          </a:gradFill>
          <a:ln w="9525">
            <a:noFill/>
          </a:ln>
        </p:spPr>
        <p:txBody>
          <a:bodyPr/>
          <a:p>
            <a:endParaRPr lang="zh-CN" altLang="en-US"/>
          </a:p>
        </p:txBody>
      </p:sp>
      <p:sp>
        <p:nvSpPr>
          <p:cNvPr id="1027" name="任意多边形 8"/>
          <p:cNvSpPr/>
          <p:nvPr/>
        </p:nvSpPr>
        <p:spPr>
          <a:xfrm>
            <a:off x="328613" y="0"/>
            <a:ext cx="8821737" cy="314325"/>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pathLst>
              <a:path w="5557" h="198">
                <a:moveTo>
                  <a:pt x="5553" y="0"/>
                </a:moveTo>
                <a:lnTo>
                  <a:pt x="5553" y="150"/>
                </a:lnTo>
                <a:cubicBezTo>
                  <a:pt x="5557" y="144"/>
                  <a:pt x="5136" y="181"/>
                  <a:pt x="4585" y="186"/>
                </a:cubicBezTo>
                <a:cubicBezTo>
                  <a:pt x="4034" y="191"/>
                  <a:pt x="2849" y="170"/>
                  <a:pt x="2246" y="180"/>
                </a:cubicBezTo>
                <a:cubicBezTo>
                  <a:pt x="1643" y="190"/>
                  <a:pt x="1319" y="178"/>
                  <a:pt x="960" y="180"/>
                </a:cubicBezTo>
                <a:cubicBezTo>
                  <a:pt x="601" y="182"/>
                  <a:pt x="238" y="198"/>
                  <a:pt x="76" y="198"/>
                </a:cubicBezTo>
                <a:cubicBezTo>
                  <a:pt x="28" y="198"/>
                  <a:pt x="1" y="153"/>
                  <a:pt x="1" y="153"/>
                </a:cubicBezTo>
                <a:cubicBezTo>
                  <a:pt x="1" y="153"/>
                  <a:pt x="0" y="83"/>
                  <a:pt x="1" y="0"/>
                </a:cubicBezTo>
                <a:lnTo>
                  <a:pt x="5553" y="0"/>
                </a:lnTo>
                <a:close/>
              </a:path>
            </a:pathLst>
          </a:custGeom>
          <a:solidFill>
            <a:schemeClr val="hlink">
              <a:alpha val="70195"/>
            </a:schemeClr>
          </a:solidFill>
          <a:ln w="9525">
            <a:noFill/>
          </a:ln>
        </p:spPr>
        <p:txBody>
          <a:bodyPr/>
          <a:p>
            <a:endParaRPr lang="zh-CN" altLang="en-US"/>
          </a:p>
        </p:txBody>
      </p:sp>
      <p:sp>
        <p:nvSpPr>
          <p:cNvPr id="1028" name="任意多边形 9"/>
          <p:cNvSpPr/>
          <p:nvPr/>
        </p:nvSpPr>
        <p:spPr>
          <a:xfrm>
            <a:off x="-1587" y="393700"/>
            <a:ext cx="242887" cy="6469063"/>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Lst>
            <a:pathLst>
              <a:path w="153" h="4067">
                <a:moveTo>
                  <a:pt x="0" y="4061"/>
                </a:moveTo>
                <a:lnTo>
                  <a:pt x="145" y="4064"/>
                </a:lnTo>
                <a:cubicBezTo>
                  <a:pt x="141" y="4067"/>
                  <a:pt x="145" y="3766"/>
                  <a:pt x="149" y="3364"/>
                </a:cubicBezTo>
                <a:cubicBezTo>
                  <a:pt x="153" y="2962"/>
                  <a:pt x="143" y="2090"/>
                  <a:pt x="137" y="1651"/>
                </a:cubicBezTo>
                <a:cubicBezTo>
                  <a:pt x="131" y="1212"/>
                  <a:pt x="138" y="971"/>
                  <a:pt x="139" y="710"/>
                </a:cubicBezTo>
                <a:cubicBezTo>
                  <a:pt x="141" y="448"/>
                  <a:pt x="136" y="184"/>
                  <a:pt x="136" y="65"/>
                </a:cubicBezTo>
                <a:cubicBezTo>
                  <a:pt x="136" y="30"/>
                  <a:pt x="102" y="18"/>
                  <a:pt x="102" y="18"/>
                </a:cubicBezTo>
                <a:cubicBezTo>
                  <a:pt x="41" y="0"/>
                  <a:pt x="1" y="7"/>
                  <a:pt x="1" y="7"/>
                </a:cubicBezTo>
                <a:lnTo>
                  <a:pt x="0" y="4061"/>
                </a:lnTo>
                <a:close/>
              </a:path>
            </a:pathLst>
          </a:custGeom>
          <a:solidFill>
            <a:schemeClr val="folHlink">
              <a:alpha val="70195"/>
            </a:schemeClr>
          </a:solidFill>
          <a:ln w="9525">
            <a:noFill/>
          </a:ln>
        </p:spPr>
        <p:txBody>
          <a:bodyPr/>
          <a:p>
            <a:endParaRPr lang="zh-CN" altLang="en-US"/>
          </a:p>
        </p:txBody>
      </p:sp>
      <p:sp>
        <p:nvSpPr>
          <p:cNvPr id="1029" name="任意多边形 10"/>
          <p:cNvSpPr/>
          <p:nvPr/>
        </p:nvSpPr>
        <p:spPr>
          <a:xfrm>
            <a:off x="-3175" y="0"/>
            <a:ext cx="247650" cy="327025"/>
          </a:xfrm>
          <a:custGeom>
            <a:avLst/>
            <a:gdLst/>
            <a:ahLst/>
            <a:cxnLst>
              <a:cxn ang="0">
                <a:pos x="2147483647" y="0"/>
              </a:cxn>
              <a:cxn ang="0">
                <a:pos x="2147483647" y="0"/>
              </a:cxn>
              <a:cxn ang="0">
                <a:pos x="2147483647" y="2147483647"/>
              </a:cxn>
              <a:cxn ang="0">
                <a:pos x="2147483647" y="2147483647"/>
              </a:cxn>
              <a:cxn ang="0">
                <a:pos x="0" y="2147483647"/>
              </a:cxn>
              <a:cxn ang="0">
                <a:pos x="2147483647" y="0"/>
              </a:cxn>
            </a:cxnLst>
            <a:pathLst>
              <a:path w="156" h="206">
                <a:moveTo>
                  <a:pt x="2" y="0"/>
                </a:moveTo>
                <a:lnTo>
                  <a:pt x="150" y="0"/>
                </a:lnTo>
                <a:cubicBezTo>
                  <a:pt x="156" y="71"/>
                  <a:pt x="144" y="149"/>
                  <a:pt x="144" y="149"/>
                </a:cubicBezTo>
                <a:cubicBezTo>
                  <a:pt x="133" y="181"/>
                  <a:pt x="111" y="189"/>
                  <a:pt x="87" y="197"/>
                </a:cubicBezTo>
                <a:cubicBezTo>
                  <a:pt x="44" y="206"/>
                  <a:pt x="0" y="197"/>
                  <a:pt x="0" y="197"/>
                </a:cubicBezTo>
                <a:lnTo>
                  <a:pt x="2" y="0"/>
                </a:lnTo>
                <a:close/>
              </a:path>
            </a:pathLst>
          </a:custGeom>
          <a:solidFill>
            <a:schemeClr val="accent2">
              <a:alpha val="70195"/>
            </a:schemeClr>
          </a:solidFill>
          <a:ln w="9525">
            <a:noFill/>
          </a:ln>
        </p:spPr>
        <p:txBody>
          <a:bodyPr/>
          <a:p>
            <a:endParaRPr lang="zh-CN" altLang="en-US"/>
          </a:p>
        </p:txBody>
      </p:sp>
      <p:sp>
        <p:nvSpPr>
          <p:cNvPr id="1030" name="矩形 2"/>
          <p:cNvSpPr>
            <a:spLocks noGrp="1"/>
          </p:cNvSpPr>
          <p:nvPr>
            <p:ph type="title"/>
          </p:nvPr>
        </p:nvSpPr>
        <p:spPr>
          <a:xfrm>
            <a:off x="428625" y="284163"/>
            <a:ext cx="6734175" cy="944562"/>
          </a:xfrm>
          <a:prstGeom prst="rect">
            <a:avLst/>
          </a:prstGeom>
          <a:noFill/>
          <a:ln w="9525">
            <a:noFill/>
          </a:ln>
        </p:spPr>
        <p:txBody>
          <a:bodyPr anchor="ctr" anchorCtr="0"/>
          <a:p>
            <a:pPr lvl="0"/>
            <a:r>
              <a:rPr lang="zh-CN" altLang="en-US" dirty="0"/>
              <a:t>单击此处编辑母版标题样式</a:t>
            </a:r>
            <a:endParaRPr lang="en-US" altLang="zh-CN" dirty="0"/>
          </a:p>
        </p:txBody>
      </p:sp>
      <p:sp>
        <p:nvSpPr>
          <p:cNvPr id="1031" name="矩形 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2" name="矩形 4"/>
          <p:cNvSpPr>
            <a:spLocks noGrp="1" noChangeArrowheads="1"/>
          </p:cNvSpPr>
          <p:nvPr>
            <p:ph type="dt" sz="half" idx="2"/>
          </p:nvPr>
        </p:nvSpPr>
        <p:spPr bwMode="gray">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l">
              <a:defRPr sz="14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矩形 5"/>
          <p:cNvSpPr>
            <a:spLocks noGrp="1" noChangeArrowheads="1"/>
          </p:cNvSpPr>
          <p:nvPr>
            <p:ph type="ftr" sz="quarter" idx="3"/>
          </p:nvPr>
        </p:nvSpPr>
        <p:spPr bwMode="gray">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矩形 6"/>
          <p:cNvSpPr>
            <a:spLocks noGrp="1" noChangeArrowheads="1"/>
          </p:cNvSpPr>
          <p:nvPr>
            <p:ph type="sldNum" sz="quarter" idx="4"/>
          </p:nvPr>
        </p:nvSpPr>
        <p:spPr bwMode="gray">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eaLnBrk="1" fontAlgn="base" hangingPunct="1">
        <a:spcBef>
          <a:spcPct val="0"/>
        </a:spcBef>
        <a:spcAft>
          <a:spcPct val="0"/>
        </a:spcAft>
        <a:defRPr sz="4200" b="1">
          <a:solidFill>
            <a:srgbClr val="000000"/>
          </a:solidFill>
          <a:latin typeface="Arial" panose="020B0604020202020204" pitchFamily="34" charset="0"/>
        </a:defRPr>
      </a:lvl6pPr>
      <a:lvl7pPr marL="914400" algn="l" rtl="0" eaLnBrk="1" fontAlgn="base" hangingPunct="1">
        <a:spcBef>
          <a:spcPct val="0"/>
        </a:spcBef>
        <a:spcAft>
          <a:spcPct val="0"/>
        </a:spcAft>
        <a:defRPr sz="4200" b="1">
          <a:solidFill>
            <a:srgbClr val="000000"/>
          </a:solidFill>
          <a:latin typeface="Arial" panose="020B0604020202020204" pitchFamily="34" charset="0"/>
        </a:defRPr>
      </a:lvl7pPr>
      <a:lvl8pPr marL="1371600" algn="l" rtl="0" eaLnBrk="1" fontAlgn="base" hangingPunct="1">
        <a:spcBef>
          <a:spcPct val="0"/>
        </a:spcBef>
        <a:spcAft>
          <a:spcPct val="0"/>
        </a:spcAft>
        <a:defRPr sz="4200" b="1">
          <a:solidFill>
            <a:srgbClr val="000000"/>
          </a:solidFill>
          <a:latin typeface="Arial" panose="020B0604020202020204" pitchFamily="34" charset="0"/>
        </a:defRPr>
      </a:lvl8pPr>
      <a:lvl9pPr marL="1828800" algn="l" rtl="0" eaLnBrk="1" fontAlgn="base" hangingPunct="1">
        <a:spcBef>
          <a:spcPct val="0"/>
        </a:spcBef>
        <a:spcAft>
          <a:spcPct val="0"/>
        </a:spcAft>
        <a:defRPr sz="4200" b="1">
          <a:solidFill>
            <a:srgbClr val="000000"/>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12.jpeg"/><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14.jpeg"/><Relationship Id="rId1"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6.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jpeg"/><Relationship Id="rId1"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jpeg"/><Relationship Id="rId1"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2.jpeg"/><Relationship Id="rId1" Type="http://schemas.openxmlformats.org/officeDocument/2006/relationships/image" Target="../media/image2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24.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25.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2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7" Type="http://schemas.openxmlformats.org/officeDocument/2006/relationships/slideLayout" Target="../slideLayouts/slideLayout16.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jpe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4.jpeg"/><Relationship Id="rId1" Type="http://schemas.openxmlformats.org/officeDocument/2006/relationships/image" Target="../media/image33.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hyperlink" Target="http://wiki.mbalib.com/wiki/%E5%9B%BD%E9%99%85%E5%B8%82%E5%9C%BA" TargetMode="External"/><Relationship Id="rId2" Type="http://schemas.openxmlformats.org/officeDocument/2006/relationships/hyperlink" Target="http://wiki.mbalib.com/wiki/%E7%94%9F%E4%BA%A7%E6%95%88%E7%8E%87" TargetMode="External"/><Relationship Id="rId1" Type="http://schemas.openxmlformats.org/officeDocument/2006/relationships/hyperlink" Target="http://wiki.mbalib.com/wiki/%E6%88%90%E6%9C%AC"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7.jpeg"/><Relationship Id="rId1" Type="http://schemas.openxmlformats.org/officeDocument/2006/relationships/image" Target="../media/image36.jpe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9.jpeg"/><Relationship Id="rId1" Type="http://schemas.openxmlformats.org/officeDocument/2006/relationships/image" Target="../media/image38.jpe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1.jpeg"/><Relationship Id="rId1" Type="http://schemas.openxmlformats.org/officeDocument/2006/relationships/image" Target="../media/image40.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image" Target="../media/image42.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1" name="矩形 3"/>
          <p:cNvSpPr>
            <a:spLocks noGrp="1" noChangeArrowheads="1"/>
          </p:cNvSpPr>
          <p:nvPr>
            <p:ph type="subTitle" idx="1"/>
          </p:nvPr>
        </p:nvSpPr>
        <p:spPr>
          <a:xfrm>
            <a:off x="3132138" y="5516563"/>
            <a:ext cx="4679950" cy="360363"/>
          </a:xfrm>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en-US" altLang="zh-CN" sz="2000" b="0" i="1" u="none" strike="noStrike" kern="0" cap="none" spc="0" normalizeH="0" baseline="0" noProof="0" dirty="0" smtClean="0">
                <a:ln>
                  <a:noFill/>
                </a:ln>
                <a:solidFill>
                  <a:schemeClr val="bg1">
                    <a:lumMod val="50000"/>
                  </a:schemeClr>
                </a:solidFill>
                <a:effectLst/>
                <a:uLnTx/>
                <a:uFillTx/>
                <a:latin typeface="方正黑体简体" pitchFamily="65" charset="-122"/>
                <a:ea typeface="方正黑体简体" pitchFamily="65" charset="-122"/>
                <a:cs typeface="+mn-cs"/>
              </a:rPr>
              <a:t>《</a:t>
            </a:r>
            <a:r>
              <a:rPr kumimoji="0" lang="zh-CN" altLang="en-US" sz="2000" b="0" i="1" u="none" strike="noStrike" kern="0" cap="none" spc="0" normalizeH="0" baseline="0" noProof="0" dirty="0" smtClean="0">
                <a:ln>
                  <a:noFill/>
                </a:ln>
                <a:solidFill>
                  <a:schemeClr val="bg1">
                    <a:lumMod val="50000"/>
                  </a:schemeClr>
                </a:solidFill>
                <a:effectLst/>
                <a:uLnTx/>
                <a:uFillTx/>
                <a:latin typeface="方正黑体简体" pitchFamily="65" charset="-122"/>
                <a:ea typeface="方正黑体简体" pitchFamily="65" charset="-122"/>
                <a:cs typeface="+mn-cs"/>
              </a:rPr>
              <a:t>现代物流基础（第</a:t>
            </a:r>
            <a:r>
              <a:rPr kumimoji="0" lang="en-US" altLang="zh-CN" sz="2000" b="0" i="1" u="none" strike="noStrike" kern="0" cap="none" spc="0" normalizeH="0" baseline="0" noProof="0" dirty="0">
                <a:ln>
                  <a:noFill/>
                </a:ln>
                <a:solidFill>
                  <a:schemeClr val="bg1">
                    <a:lumMod val="50000"/>
                  </a:schemeClr>
                </a:solidFill>
                <a:effectLst/>
                <a:uLnTx/>
                <a:uFillTx/>
                <a:latin typeface="方正黑体简体" pitchFamily="65" charset="-122"/>
                <a:ea typeface="方正黑体简体" pitchFamily="65" charset="-122"/>
                <a:cs typeface="+mn-cs"/>
              </a:rPr>
              <a:t>3</a:t>
            </a:r>
            <a:r>
              <a:rPr kumimoji="0" lang="zh-CN" altLang="en-US" sz="2000" b="0" i="1" u="none" strike="noStrike" kern="0" cap="none" spc="0" normalizeH="0" baseline="0" noProof="0" dirty="0" smtClean="0">
                <a:ln>
                  <a:noFill/>
                </a:ln>
                <a:solidFill>
                  <a:schemeClr val="bg1">
                    <a:lumMod val="50000"/>
                  </a:schemeClr>
                </a:solidFill>
                <a:effectLst/>
                <a:uLnTx/>
                <a:uFillTx/>
                <a:latin typeface="方正黑体简体" pitchFamily="65" charset="-122"/>
                <a:ea typeface="方正黑体简体" pitchFamily="65" charset="-122"/>
                <a:cs typeface="+mn-cs"/>
              </a:rPr>
              <a:t>版）</a:t>
            </a:r>
            <a:r>
              <a:rPr kumimoji="0" lang="en-US" altLang="zh-CN" sz="2000" b="0" i="1" u="none" strike="noStrike" kern="0" cap="none" spc="0" normalizeH="0" baseline="0" noProof="0" dirty="0" smtClean="0">
                <a:ln>
                  <a:noFill/>
                </a:ln>
                <a:solidFill>
                  <a:schemeClr val="bg1">
                    <a:lumMod val="50000"/>
                  </a:schemeClr>
                </a:solidFill>
                <a:effectLst/>
                <a:uLnTx/>
                <a:uFillTx/>
                <a:latin typeface="方正黑体简体" pitchFamily="65" charset="-122"/>
                <a:ea typeface="方正黑体简体" pitchFamily="65" charset="-122"/>
                <a:cs typeface="+mn-cs"/>
              </a:rPr>
              <a:t>》</a:t>
            </a:r>
            <a:r>
              <a:rPr kumimoji="0" lang="zh-CN" altLang="en-US" sz="2000" b="0" i="1" u="none" strike="noStrike" kern="0" cap="none" spc="0" normalizeH="0" baseline="0" noProof="0" dirty="0" smtClean="0">
                <a:ln>
                  <a:noFill/>
                </a:ln>
                <a:solidFill>
                  <a:schemeClr val="bg1">
                    <a:lumMod val="50000"/>
                  </a:schemeClr>
                </a:solidFill>
                <a:effectLst/>
                <a:uLnTx/>
                <a:uFillTx/>
                <a:latin typeface="方正黑体简体" pitchFamily="65" charset="-122"/>
                <a:ea typeface="方正黑体简体" pitchFamily="65" charset="-122"/>
                <a:cs typeface="+mn-cs"/>
              </a:rPr>
              <a:t>配套幻灯片</a:t>
            </a:r>
            <a:endParaRPr kumimoji="0" lang="en-US" altLang="zh-CN" sz="2000" b="0" i="1" u="none" strike="noStrike" kern="0" cap="none" spc="0" normalizeH="0" baseline="0" noProof="0" dirty="0">
              <a:ln>
                <a:noFill/>
              </a:ln>
              <a:solidFill>
                <a:schemeClr val="bg1">
                  <a:lumMod val="50000"/>
                </a:schemeClr>
              </a:solidFill>
              <a:effectLst/>
              <a:uLnTx/>
              <a:uFillTx/>
              <a:latin typeface="方正黑体简体" pitchFamily="65" charset="-122"/>
              <a:ea typeface="方正黑体简体" pitchFamily="65" charset="-122"/>
              <a:cs typeface="+mn-cs"/>
            </a:endParaRPr>
          </a:p>
        </p:txBody>
      </p:sp>
      <p:pic>
        <p:nvPicPr>
          <p:cNvPr id="6" name="图片 5"/>
          <p:cNvPicPr>
            <a:picLocks noChangeAspect="1"/>
          </p:cNvPicPr>
          <p:nvPr/>
        </p:nvPicPr>
        <p:blipFill>
          <a:blip r:embed="rId1"/>
          <a:stretch>
            <a:fillRect/>
          </a:stretch>
        </p:blipFill>
        <p:spPr>
          <a:xfrm>
            <a:off x="179388" y="188913"/>
            <a:ext cx="2747962" cy="1811337"/>
          </a:xfrm>
          <a:prstGeom prst="rect">
            <a:avLst/>
          </a:prstGeom>
          <a:noFill/>
          <a:ln w="9525">
            <a:noFill/>
          </a:ln>
        </p:spPr>
      </p:pic>
      <p:pic>
        <p:nvPicPr>
          <p:cNvPr id="7" name="图片 6"/>
          <p:cNvPicPr>
            <a:picLocks noChangeAspect="1"/>
          </p:cNvPicPr>
          <p:nvPr/>
        </p:nvPicPr>
        <p:blipFill>
          <a:blip r:embed="rId2"/>
          <a:stretch>
            <a:fillRect/>
          </a:stretch>
        </p:blipFill>
        <p:spPr>
          <a:xfrm>
            <a:off x="3132138" y="188913"/>
            <a:ext cx="2776537" cy="1836737"/>
          </a:xfrm>
          <a:prstGeom prst="rect">
            <a:avLst/>
          </a:prstGeom>
          <a:noFill/>
          <a:ln w="9525">
            <a:noFill/>
          </a:ln>
        </p:spPr>
      </p:pic>
      <p:pic>
        <p:nvPicPr>
          <p:cNvPr id="8" name="图片 7"/>
          <p:cNvPicPr>
            <a:picLocks noChangeAspect="1"/>
          </p:cNvPicPr>
          <p:nvPr/>
        </p:nvPicPr>
        <p:blipFill>
          <a:blip r:embed="rId3"/>
          <a:stretch>
            <a:fillRect/>
          </a:stretch>
        </p:blipFill>
        <p:spPr>
          <a:xfrm>
            <a:off x="6165850" y="188913"/>
            <a:ext cx="2727325" cy="1803400"/>
          </a:xfrm>
          <a:prstGeom prst="rect">
            <a:avLst/>
          </a:prstGeom>
          <a:noFill/>
          <a:ln w="9525">
            <a:noFill/>
          </a:ln>
        </p:spPr>
      </p:pic>
      <p:pic>
        <p:nvPicPr>
          <p:cNvPr id="16" name="图片 15"/>
          <p:cNvPicPr>
            <a:picLocks noChangeAspect="1"/>
          </p:cNvPicPr>
          <p:nvPr/>
        </p:nvPicPr>
        <p:blipFill>
          <a:blip r:embed="rId4"/>
          <a:stretch>
            <a:fillRect/>
          </a:stretch>
        </p:blipFill>
        <p:spPr>
          <a:xfrm>
            <a:off x="179388" y="2276475"/>
            <a:ext cx="2722562" cy="1800225"/>
          </a:xfrm>
          <a:prstGeom prst="rect">
            <a:avLst/>
          </a:prstGeom>
          <a:noFill/>
          <a:ln w="9525">
            <a:noFill/>
          </a:ln>
        </p:spPr>
      </p:pic>
      <p:pic>
        <p:nvPicPr>
          <p:cNvPr id="17" name="图片 16"/>
          <p:cNvPicPr>
            <a:picLocks noChangeAspect="1"/>
          </p:cNvPicPr>
          <p:nvPr/>
        </p:nvPicPr>
        <p:blipFill>
          <a:blip r:embed="rId5"/>
          <a:stretch>
            <a:fillRect/>
          </a:stretch>
        </p:blipFill>
        <p:spPr>
          <a:xfrm>
            <a:off x="3132138" y="2276475"/>
            <a:ext cx="2747962" cy="1817688"/>
          </a:xfrm>
          <a:prstGeom prst="rect">
            <a:avLst/>
          </a:prstGeom>
          <a:noFill/>
          <a:ln w="9525">
            <a:noFill/>
          </a:ln>
        </p:spPr>
      </p:pic>
      <p:pic>
        <p:nvPicPr>
          <p:cNvPr id="18" name="图片 17"/>
          <p:cNvPicPr>
            <a:picLocks noChangeAspect="1"/>
          </p:cNvPicPr>
          <p:nvPr/>
        </p:nvPicPr>
        <p:blipFill>
          <a:blip r:embed="rId6"/>
          <a:stretch>
            <a:fillRect/>
          </a:stretch>
        </p:blipFill>
        <p:spPr>
          <a:xfrm>
            <a:off x="6156325" y="2276475"/>
            <a:ext cx="2771775" cy="1833563"/>
          </a:xfrm>
          <a:prstGeom prst="rect">
            <a:avLst/>
          </a:prstGeom>
          <a:noFill/>
          <a:ln w="9525">
            <a:noFill/>
          </a:ln>
        </p:spPr>
      </p:pic>
      <p:pic>
        <p:nvPicPr>
          <p:cNvPr id="19" name="图片 18"/>
          <p:cNvPicPr>
            <a:picLocks noChangeAspect="1"/>
          </p:cNvPicPr>
          <p:nvPr/>
        </p:nvPicPr>
        <p:blipFill>
          <a:blip r:embed="rId7"/>
          <a:stretch>
            <a:fillRect/>
          </a:stretch>
        </p:blipFill>
        <p:spPr>
          <a:xfrm>
            <a:off x="217488" y="4365625"/>
            <a:ext cx="2698750" cy="1784350"/>
          </a:xfrm>
          <a:prstGeom prst="rect">
            <a:avLst/>
          </a:prstGeom>
          <a:noFill/>
          <a:ln w="9525">
            <a:noFill/>
          </a:ln>
        </p:spPr>
      </p:pic>
      <p:sp>
        <p:nvSpPr>
          <p:cNvPr id="22" name="Line 50"/>
          <p:cNvSpPr>
            <a:spLocks noChangeShapeType="1"/>
          </p:cNvSpPr>
          <p:nvPr/>
        </p:nvSpPr>
        <p:spPr bwMode="auto">
          <a:xfrm>
            <a:off x="-36512" y="4221163"/>
            <a:ext cx="9144000" cy="0"/>
          </a:xfrm>
          <a:prstGeom prst="line">
            <a:avLst/>
          </a:prstGeom>
          <a:ln>
            <a:solidFill>
              <a:schemeClr val="bg1">
                <a:lumMod val="75000"/>
              </a:schemeClr>
            </a:solidFill>
            <a:prstDash val="solid"/>
          </a:ln>
        </p:spPr>
        <p:style>
          <a:lnRef idx="2">
            <a:schemeClr val="accent5"/>
          </a:lnRef>
          <a:fillRef idx="0">
            <a:schemeClr val="accent5"/>
          </a:fillRef>
          <a:effectRef idx="1">
            <a:schemeClr val="accent5"/>
          </a:effectRef>
          <a:fontRef idx="minor">
            <a:schemeClr val="tx1"/>
          </a:fontRef>
        </p:style>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3" name="Line 49"/>
          <p:cNvSpPr>
            <a:spLocks noChangeShapeType="1"/>
          </p:cNvSpPr>
          <p:nvPr/>
        </p:nvSpPr>
        <p:spPr bwMode="auto">
          <a:xfrm>
            <a:off x="3027363" y="0"/>
            <a:ext cx="0" cy="6642100"/>
          </a:xfrm>
          <a:prstGeom prst="line">
            <a:avLst/>
          </a:prstGeom>
          <a:ln>
            <a:solidFill>
              <a:schemeClr val="bg1">
                <a:lumMod val="65000"/>
              </a:schemeClr>
            </a:solidFill>
            <a:prstDash val="solid"/>
          </a:ln>
        </p:spPr>
        <p:style>
          <a:lnRef idx="3">
            <a:schemeClr val="accent2"/>
          </a:lnRef>
          <a:fillRef idx="0">
            <a:schemeClr val="accent2"/>
          </a:fillRef>
          <a:effectRef idx="2">
            <a:schemeClr val="accent2"/>
          </a:effectRef>
          <a:fontRef idx="minor">
            <a:schemeClr val="tx1"/>
          </a:fontRef>
        </p:style>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Line 50"/>
          <p:cNvSpPr>
            <a:spLocks noChangeShapeType="1"/>
          </p:cNvSpPr>
          <p:nvPr/>
        </p:nvSpPr>
        <p:spPr bwMode="auto">
          <a:xfrm>
            <a:off x="34925" y="2133600"/>
            <a:ext cx="9144000" cy="0"/>
          </a:xfrm>
          <a:prstGeom prst="line">
            <a:avLst/>
          </a:prstGeom>
          <a:ln>
            <a:solidFill>
              <a:schemeClr val="bg1">
                <a:lumMod val="75000"/>
              </a:schemeClr>
            </a:solidFill>
            <a:prstDash val="solid"/>
          </a:ln>
        </p:spPr>
        <p:style>
          <a:lnRef idx="3">
            <a:schemeClr val="accent1"/>
          </a:lnRef>
          <a:fillRef idx="0">
            <a:schemeClr val="accent1"/>
          </a:fillRef>
          <a:effectRef idx="2">
            <a:schemeClr val="accent1"/>
          </a:effectRef>
          <a:fontRef idx="minor">
            <a:schemeClr val="tx1"/>
          </a:fontRef>
        </p:style>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Line 49"/>
          <p:cNvSpPr>
            <a:spLocks noChangeShapeType="1"/>
          </p:cNvSpPr>
          <p:nvPr/>
        </p:nvSpPr>
        <p:spPr bwMode="auto">
          <a:xfrm>
            <a:off x="6011863" y="44450"/>
            <a:ext cx="0" cy="4176713"/>
          </a:xfrm>
          <a:prstGeom prst="line">
            <a:avLst/>
          </a:prstGeom>
          <a:ln>
            <a:solidFill>
              <a:schemeClr val="bg1">
                <a:lumMod val="65000"/>
              </a:schemeClr>
            </a:solidFill>
            <a:prstDash val="solid"/>
          </a:ln>
        </p:spPr>
        <p:style>
          <a:lnRef idx="3">
            <a:schemeClr val="accent6"/>
          </a:lnRef>
          <a:fillRef idx="0">
            <a:schemeClr val="accent6"/>
          </a:fillRef>
          <a:effectRef idx="2">
            <a:schemeClr val="accent6"/>
          </a:effectRef>
          <a:fontRef idx="minor">
            <a:schemeClr val="tx1"/>
          </a:fontRef>
        </p:style>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grpSp>
        <p:nvGrpSpPr>
          <p:cNvPr id="5" name="组合 4"/>
          <p:cNvGrpSpPr/>
          <p:nvPr/>
        </p:nvGrpSpPr>
        <p:grpSpPr>
          <a:xfrm>
            <a:off x="7812088" y="5445125"/>
            <a:ext cx="1052512" cy="1200150"/>
            <a:chOff x="7812360" y="5445224"/>
            <a:chExt cx="1052736" cy="1200329"/>
          </a:xfrm>
        </p:grpSpPr>
        <p:sp>
          <p:nvSpPr>
            <p:cNvPr id="3088" name="椭圆​​ 1"/>
            <p:cNvSpPr/>
            <p:nvPr/>
          </p:nvSpPr>
          <p:spPr>
            <a:xfrm>
              <a:off x="7812360" y="5517232"/>
              <a:ext cx="1052736" cy="1052736"/>
            </a:xfrm>
            <a:prstGeom prst="ellipse">
              <a:avLst/>
            </a:prstGeom>
            <a:solidFill>
              <a:srgbClr val="FFC000"/>
            </a:solid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089" name="TextBox 2"/>
            <p:cNvSpPr txBox="1"/>
            <p:nvPr/>
          </p:nvSpPr>
          <p:spPr>
            <a:xfrm>
              <a:off x="7978688" y="5445224"/>
              <a:ext cx="720080" cy="1200329"/>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zh-CN" sz="7200" dirty="0">
                  <a:ea typeface="宋体" panose="02010600030101010101" pitchFamily="2" charset="-122"/>
                </a:rPr>
                <a:t>8</a:t>
              </a:r>
              <a:endParaRPr lang="zh-CN" altLang="en-US" sz="7200" dirty="0">
                <a:ea typeface="宋体" panose="02010600030101010101" pitchFamily="2" charset="-122"/>
              </a:endParaRPr>
            </a:p>
          </p:txBody>
        </p:sp>
      </p:grpSp>
      <p:sp>
        <p:nvSpPr>
          <p:cNvPr id="2" name="TextBox 1"/>
          <p:cNvSpPr txBox="1"/>
          <p:nvPr/>
        </p:nvSpPr>
        <p:spPr>
          <a:xfrm>
            <a:off x="3276600" y="4365625"/>
            <a:ext cx="5421313" cy="830263"/>
          </a:xfrm>
          <a:prstGeom prst="rect">
            <a:avLst/>
          </a:prstGeom>
          <a:noFill/>
        </p:spPr>
        <p:txBody>
          <a:bodyPr>
            <a:spAutoFit/>
          </a:bodyPr>
          <a:lstStyle/>
          <a:p>
            <a:pPr marR="0" defTabSz="914400">
              <a:buClrTx/>
              <a:buSzTx/>
              <a:buFontTx/>
              <a:buNone/>
              <a:defRPr/>
            </a:pPr>
            <a:r>
              <a:rPr kumimoji="0" lang="zh-CN" alt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现代</a:t>
            </a:r>
            <a:r>
              <a:rPr kumimoji="0" lang="zh-CN" altLang="en-US" sz="4800" b="1" kern="1200" cap="none" spc="0" normalizeH="0" baseline="0" noProof="0" dirty="0" smtClean="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物流基础</a:t>
            </a:r>
            <a:endParaRPr kumimoji="0" 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000" fill="hold"/>
                                        <p:tgtEl>
                                          <p:spTgt spid="23"/>
                                        </p:tgtEl>
                                        <p:attrNameLst>
                                          <p:attrName>ppt_x</p:attrName>
                                        </p:attrNameLst>
                                      </p:cBhvr>
                                      <p:tavLst>
                                        <p:tav tm="0">
                                          <p:val>
                                            <p:strVal val="#ppt_x"/>
                                          </p:val>
                                        </p:tav>
                                        <p:tav tm="100000">
                                          <p:val>
                                            <p:strVal val="#ppt_x"/>
                                          </p:val>
                                        </p:tav>
                                      </p:tavLst>
                                    </p:anim>
                                    <p:anim calcmode="lin" valueType="num">
                                      <p:cBhvr additive="base">
                                        <p:cTn id="8" dur="20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2000" fill="hold"/>
                                        <p:tgtEl>
                                          <p:spTgt spid="22"/>
                                        </p:tgtEl>
                                        <p:attrNameLst>
                                          <p:attrName>ppt_x</p:attrName>
                                        </p:attrNameLst>
                                      </p:cBhvr>
                                      <p:tavLst>
                                        <p:tav tm="0">
                                          <p:val>
                                            <p:strVal val="1+#ppt_w/2"/>
                                          </p:val>
                                        </p:tav>
                                        <p:tav tm="100000">
                                          <p:val>
                                            <p:strVal val="#ppt_x"/>
                                          </p:val>
                                        </p:tav>
                                      </p:tavLst>
                                    </p:anim>
                                    <p:anim calcmode="lin" valueType="num">
                                      <p:cBhvr additive="base">
                                        <p:cTn id="12" dur="2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2000" fill="hold"/>
                                        <p:tgtEl>
                                          <p:spTgt spid="24"/>
                                        </p:tgtEl>
                                        <p:attrNameLst>
                                          <p:attrName>ppt_x</p:attrName>
                                        </p:attrNameLst>
                                      </p:cBhvr>
                                      <p:tavLst>
                                        <p:tav tm="0">
                                          <p:val>
                                            <p:strVal val="0-#ppt_w/2"/>
                                          </p:val>
                                        </p:tav>
                                        <p:tav tm="100000">
                                          <p:val>
                                            <p:strVal val="#ppt_x"/>
                                          </p:val>
                                        </p:tav>
                                      </p:tavLst>
                                    </p:anim>
                                    <p:anim calcmode="lin" valueType="num">
                                      <p:cBhvr additive="base">
                                        <p:cTn id="16" dur="2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2000" fill="hold"/>
                                        <p:tgtEl>
                                          <p:spTgt spid="25"/>
                                        </p:tgtEl>
                                        <p:attrNameLst>
                                          <p:attrName>ppt_x</p:attrName>
                                        </p:attrNameLst>
                                      </p:cBhvr>
                                      <p:tavLst>
                                        <p:tav tm="0">
                                          <p:val>
                                            <p:strVal val="#ppt_x"/>
                                          </p:val>
                                        </p:tav>
                                        <p:tav tm="100000">
                                          <p:val>
                                            <p:strVal val="#ppt_x"/>
                                          </p:val>
                                        </p:tav>
                                      </p:tavLst>
                                    </p:anim>
                                    <p:anim calcmode="lin" valueType="num">
                                      <p:cBhvr additive="base">
                                        <p:cTn id="20" dur="2000" fill="hold"/>
                                        <p:tgtEl>
                                          <p:spTgt spid="25"/>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2000" fill="hold"/>
                                        <p:tgtEl>
                                          <p:spTgt spid="6"/>
                                        </p:tgtEl>
                                        <p:attrNameLst>
                                          <p:attrName>ppt_x</p:attrName>
                                        </p:attrNameLst>
                                      </p:cBhvr>
                                      <p:tavLst>
                                        <p:tav tm="0">
                                          <p:val>
                                            <p:strVal val="0-#ppt_w/2"/>
                                          </p:val>
                                        </p:tav>
                                        <p:tav tm="100000">
                                          <p:val>
                                            <p:strVal val="#ppt_x"/>
                                          </p:val>
                                        </p:tav>
                                      </p:tavLst>
                                    </p:anim>
                                    <p:anim calcmode="lin" valueType="num">
                                      <p:cBhvr additive="base">
                                        <p:cTn id="24" dur="20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000" fill="hold"/>
                                        <p:tgtEl>
                                          <p:spTgt spid="7"/>
                                        </p:tgtEl>
                                        <p:attrNameLst>
                                          <p:attrName>ppt_x</p:attrName>
                                        </p:attrNameLst>
                                      </p:cBhvr>
                                      <p:tavLst>
                                        <p:tav tm="0">
                                          <p:val>
                                            <p:strVal val="#ppt_x"/>
                                          </p:val>
                                        </p:tav>
                                        <p:tav tm="100000">
                                          <p:val>
                                            <p:strVal val="#ppt_x"/>
                                          </p:val>
                                        </p:tav>
                                      </p:tavLst>
                                    </p:anim>
                                    <p:anim calcmode="lin" valueType="num">
                                      <p:cBhvr additive="base">
                                        <p:cTn id="28" dur="20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2000" fill="hold"/>
                                        <p:tgtEl>
                                          <p:spTgt spid="8"/>
                                        </p:tgtEl>
                                        <p:attrNameLst>
                                          <p:attrName>ppt_x</p:attrName>
                                        </p:attrNameLst>
                                      </p:cBhvr>
                                      <p:tavLst>
                                        <p:tav tm="0">
                                          <p:val>
                                            <p:strVal val="1+#ppt_w/2"/>
                                          </p:val>
                                        </p:tav>
                                        <p:tav tm="100000">
                                          <p:val>
                                            <p:strVal val="#ppt_x"/>
                                          </p:val>
                                        </p:tav>
                                      </p:tavLst>
                                    </p:anim>
                                    <p:anim calcmode="lin" valueType="num">
                                      <p:cBhvr additive="base">
                                        <p:cTn id="32" dur="20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2000" fill="hold"/>
                                        <p:tgtEl>
                                          <p:spTgt spid="16"/>
                                        </p:tgtEl>
                                        <p:attrNameLst>
                                          <p:attrName>ppt_x</p:attrName>
                                        </p:attrNameLst>
                                      </p:cBhvr>
                                      <p:tavLst>
                                        <p:tav tm="0">
                                          <p:val>
                                            <p:strVal val="0-#ppt_w/2"/>
                                          </p:val>
                                        </p:tav>
                                        <p:tav tm="100000">
                                          <p:val>
                                            <p:strVal val="#ppt_x"/>
                                          </p:val>
                                        </p:tav>
                                      </p:tavLst>
                                    </p:anim>
                                    <p:anim calcmode="lin" valueType="num">
                                      <p:cBhvr additive="base">
                                        <p:cTn id="36" dur="20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2000" fill="hold"/>
                                        <p:tgtEl>
                                          <p:spTgt spid="19"/>
                                        </p:tgtEl>
                                        <p:attrNameLst>
                                          <p:attrName>ppt_x</p:attrName>
                                        </p:attrNameLst>
                                      </p:cBhvr>
                                      <p:tavLst>
                                        <p:tav tm="0">
                                          <p:val>
                                            <p:strVal val="0-#ppt_w/2"/>
                                          </p:val>
                                        </p:tav>
                                        <p:tav tm="100000">
                                          <p:val>
                                            <p:strVal val="#ppt_x"/>
                                          </p:val>
                                        </p:tav>
                                      </p:tavLst>
                                    </p:anim>
                                    <p:anim calcmode="lin" valueType="num">
                                      <p:cBhvr additive="base">
                                        <p:cTn id="40" dur="20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2000" fill="hold"/>
                                        <p:tgtEl>
                                          <p:spTgt spid="18"/>
                                        </p:tgtEl>
                                        <p:attrNameLst>
                                          <p:attrName>ppt_x</p:attrName>
                                        </p:attrNameLst>
                                      </p:cBhvr>
                                      <p:tavLst>
                                        <p:tav tm="0">
                                          <p:val>
                                            <p:strVal val="1+#ppt_w/2"/>
                                          </p:val>
                                        </p:tav>
                                        <p:tav tm="100000">
                                          <p:val>
                                            <p:strVal val="#ppt_x"/>
                                          </p:val>
                                        </p:tav>
                                      </p:tavLst>
                                    </p:anim>
                                    <p:anim calcmode="lin" valueType="num">
                                      <p:cBhvr additive="base">
                                        <p:cTn id="44" dur="2000" fill="hold"/>
                                        <p:tgtEl>
                                          <p:spTgt spid="18"/>
                                        </p:tgtEl>
                                        <p:attrNameLst>
                                          <p:attrName>ppt_y</p:attrName>
                                        </p:attrNameLst>
                                      </p:cBhvr>
                                      <p:tavLst>
                                        <p:tav tm="0">
                                          <p:val>
                                            <p:strVal val="#ppt_y"/>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2000" fill="hold"/>
                                        <p:tgtEl>
                                          <p:spTgt spid="17"/>
                                        </p:tgtEl>
                                        <p:attrNameLst>
                                          <p:attrName>ppt_x</p:attrName>
                                        </p:attrNameLst>
                                      </p:cBhvr>
                                      <p:tavLst>
                                        <p:tav tm="0">
                                          <p:val>
                                            <p:strVal val="#ppt_x"/>
                                          </p:val>
                                        </p:tav>
                                        <p:tav tm="100000">
                                          <p:val>
                                            <p:strVal val="#ppt_x"/>
                                          </p:val>
                                        </p:tav>
                                      </p:tavLst>
                                    </p:anim>
                                    <p:anim calcmode="lin" valueType="num">
                                      <p:cBhvr additive="base">
                                        <p:cTn id="48" dur="2000" fill="hold"/>
                                        <p:tgtEl>
                                          <p:spTgt spid="17"/>
                                        </p:tgtEl>
                                        <p:attrNameLst>
                                          <p:attrName>ppt_y</p:attrName>
                                        </p:attrNameLst>
                                      </p:cBhvr>
                                      <p:tavLst>
                                        <p:tav tm="0">
                                          <p:val>
                                            <p:strVal val="1+#ppt_h/2"/>
                                          </p:val>
                                        </p:tav>
                                        <p:tav tm="100000">
                                          <p:val>
                                            <p:strVal val="#ppt_y"/>
                                          </p:val>
                                        </p:tav>
                                      </p:tavLst>
                                    </p:anim>
                                  </p:childTnLst>
                                </p:cTn>
                              </p:par>
                            </p:childTnLst>
                          </p:cTn>
                        </p:par>
                        <p:par>
                          <p:cTn id="49" fill="hold">
                            <p:stCondLst>
                              <p:cond delay="2000"/>
                            </p:stCondLst>
                            <p:childTnLst>
                              <p:par>
                                <p:cTn id="50" presetID="10" presetClass="entr" presetSubtype="0" fill="hold" grpId="0" nodeType="afterEffect">
                                  <p:stCondLst>
                                    <p:cond delay="0"/>
                                  </p:stCondLst>
                                  <p:childTnLst>
                                    <p:set>
                                      <p:cBhvr>
                                        <p:cTn id="51" dur="1" fill="hold">
                                          <p:stCondLst>
                                            <p:cond delay="0"/>
                                          </p:stCondLst>
                                        </p:cTn>
                                        <p:tgtEl>
                                          <p:spTgt spid="2051">
                                            <p:txEl>
                                              <p:charRg st="0" end="19"/>
                                            </p:txEl>
                                          </p:spTgt>
                                        </p:tgtEl>
                                        <p:attrNameLst>
                                          <p:attrName>style.visibility</p:attrName>
                                        </p:attrNameLst>
                                      </p:cBhvr>
                                      <p:to>
                                        <p:strVal val="visible"/>
                                      </p:to>
                                    </p:set>
                                    <p:animEffect transition="in" filter="fade">
                                      <p:cBhvr>
                                        <p:cTn id="52" dur="500"/>
                                        <p:tgtEl>
                                          <p:spTgt spid="2051">
                                            <p:txEl>
                                              <p:charRg st="0" end="19"/>
                                            </p:txEl>
                                          </p:spTgt>
                                        </p:tgtEl>
                                      </p:cBhvr>
                                    </p:animEffect>
                                  </p:childTnLst>
                                </p:cTn>
                              </p:par>
                            </p:childTnLst>
                          </p:cTn>
                        </p:par>
                        <p:par>
                          <p:cTn id="53" fill="hold">
                            <p:stCondLst>
                              <p:cond delay="2500"/>
                            </p:stCondLst>
                            <p:childTnLst>
                              <p:par>
                                <p:cTn id="54" presetID="6" presetClass="entr" presetSubtype="16"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circle(in)">
                                      <p:cBhvr>
                                        <p:cTn id="56"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590550" y="1749266"/>
            <a:ext cx="8031004" cy="3913346"/>
            <a:chOff x="1360" y="2344"/>
            <a:chExt cx="16863" cy="8217"/>
          </a:xfrm>
        </p:grpSpPr>
        <p:sp>
          <p:nvSpPr>
            <p:cNvPr id="31" name="文本框 30"/>
            <p:cNvSpPr txBox="1"/>
            <p:nvPr/>
          </p:nvSpPr>
          <p:spPr>
            <a:xfrm>
              <a:off x="1360" y="2344"/>
              <a:ext cx="11974" cy="77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1．保护功能</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1360" y="3097"/>
              <a:ext cx="16863" cy="7464"/>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保护功能是包装最重要和最基本的功能。主要体现在以下</a:t>
              </a:r>
              <a:r>
                <a:rPr sz="1400">
                  <a:solidFill>
                    <a:srgbClr val="FF0000"/>
                  </a:solidFill>
                  <a:latin typeface="微软雅黑" panose="020B0503020204020204" charset="-122"/>
                  <a:ea typeface="微软雅黑" panose="020B0503020204020204" charset="-122"/>
                </a:rPr>
                <a:t>五个方面</a:t>
              </a:r>
              <a:r>
                <a:rPr sz="1400">
                  <a:solidFill>
                    <a:srgbClr val="1B2F47"/>
                  </a:solidFill>
                  <a:latin typeface="微软雅黑" panose="020B0503020204020204" charset="-122"/>
                  <a:ea typeface="微软雅黑" panose="020B0503020204020204" charset="-122"/>
                </a:rPr>
                <a:t>。</a:t>
              </a:r>
              <a:endParaRPr sz="14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b="1">
                  <a:solidFill>
                    <a:srgbClr val="1B2F47"/>
                  </a:solidFill>
                  <a:latin typeface="微软雅黑" panose="020B0503020204020204" charset="-122"/>
                  <a:ea typeface="微软雅黑" panose="020B0503020204020204" charset="-122"/>
                </a:rPr>
                <a:t>（1）防止物质破损变形</a:t>
              </a:r>
              <a:endParaRPr sz="14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包装能承受在装卸、运输、保管等作业环节中的各种冲击、振动、颠簸、压缩、摩擦等外力的作用；可以减少在搬运装卸中由于操作不慎使包装跌落造成的冲击；可以减少仓库储存堆码时最底层货物承受的强大压力以及减少由于运输和其他物流环节的冲击震动。</a:t>
              </a:r>
              <a:endParaRPr sz="14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b="1">
                  <a:solidFill>
                    <a:srgbClr val="1B2F47"/>
                  </a:solidFill>
                  <a:latin typeface="微软雅黑" panose="020B0503020204020204" charset="-122"/>
                  <a:ea typeface="微软雅黑" panose="020B0503020204020204" charset="-122"/>
                </a:rPr>
                <a:t>（2）防止物资发生吸潮、发霉、变质、生锈等化学变化</a:t>
              </a:r>
              <a:endParaRPr sz="14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包装能防止物资在运输、储存等作业环节中因受外界因素如水分、日光、微生物、温湿度等的影响而出现的各种化学变化，发挥其保护商品质量的作用。</a:t>
              </a:r>
              <a:endParaRPr sz="14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b="1">
                  <a:solidFill>
                    <a:srgbClr val="1B2F47"/>
                  </a:solidFill>
                  <a:latin typeface="微软雅黑" panose="020B0503020204020204" charset="-122"/>
                  <a:ea typeface="微软雅黑" panose="020B0503020204020204" charset="-122"/>
                </a:rPr>
                <a:t>（3）防止鼠咬虫食</a:t>
              </a:r>
              <a:endParaRPr sz="14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有些物资在运输及储存环节会遭鼠咬虫食，而包装则能有效减少物资被鼠虫啃食的现象，保护内装物质的安全。</a:t>
              </a:r>
              <a:endParaRPr sz="1400">
                <a:solidFill>
                  <a:srgbClr val="1B2F47"/>
                </a:solidFill>
                <a:latin typeface="微软雅黑" panose="020B0503020204020204" charset="-122"/>
                <a:ea typeface="微软雅黑" panose="020B0503020204020204" charset="-122"/>
              </a:endParaRPr>
            </a:p>
          </p:txBody>
        </p:sp>
      </p:grpSp>
      <p:sp>
        <p:nvSpPr>
          <p:cNvPr id="7170"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zh-CN" altLang="en-US" sz="2800" dirty="0">
                <a:solidFill>
                  <a:schemeClr val="tx1"/>
                </a:solidFill>
                <a:latin typeface="+mn-lt"/>
                <a:ea typeface="宋体" panose="02010600030101010101" pitchFamily="2" charset="-122"/>
                <a:cs typeface="+mn-cs"/>
                <a:sym typeface="+mn-ea"/>
              </a:rPr>
              <a:t>8.1.2 包装的功能</a:t>
            </a:r>
            <a:br>
              <a:rPr lang="zh-CN" altLang="en-US" sz="2800" b="1" dirty="0">
                <a:solidFill>
                  <a:schemeClr val="tx1"/>
                </a:solidFill>
                <a:latin typeface="+mn-lt"/>
                <a:ea typeface="宋体" panose="02010600030101010101" pitchFamily="2" charset="-122"/>
                <a:cs typeface="+mn-cs"/>
              </a:rPr>
            </a:br>
            <a:endParaRPr lang="zh-CN"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590550" y="1966436"/>
            <a:ext cx="8031004" cy="2856071"/>
            <a:chOff x="1360" y="3055"/>
            <a:chExt cx="16863" cy="5997"/>
          </a:xfrm>
        </p:grpSpPr>
        <p:sp>
          <p:nvSpPr>
            <p:cNvPr id="31" name="文本框 30"/>
            <p:cNvSpPr txBox="1"/>
            <p:nvPr/>
          </p:nvSpPr>
          <p:spPr>
            <a:xfrm>
              <a:off x="1360" y="3055"/>
              <a:ext cx="11974" cy="77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1．保护功能</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1360" y="4691"/>
              <a:ext cx="16863" cy="4361"/>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500" b="1">
                  <a:solidFill>
                    <a:srgbClr val="1B2F47"/>
                  </a:solidFill>
                  <a:latin typeface="微软雅黑" panose="020B0503020204020204" charset="-122"/>
                  <a:ea typeface="微软雅黑" panose="020B0503020204020204" charset="-122"/>
                </a:rPr>
                <a:t>（4）防止异物混入，污物污染</a:t>
              </a:r>
              <a:endParaRPr sz="15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500">
                  <a:solidFill>
                    <a:srgbClr val="1B2F47"/>
                  </a:solidFill>
                  <a:latin typeface="微软雅黑" panose="020B0503020204020204" charset="-122"/>
                  <a:ea typeface="微软雅黑" panose="020B0503020204020204" charset="-122"/>
                </a:rPr>
                <a:t>包装还具有很强的隔离作业，能有效防止异物混入内装物中，特别是一些吸附性很强的物资，若没有包装，有可能会吸附异味，导致货物质量受损。</a:t>
              </a:r>
              <a:endParaRPr sz="15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500" b="1">
                  <a:solidFill>
                    <a:srgbClr val="1B2F47"/>
                  </a:solidFill>
                  <a:latin typeface="微软雅黑" panose="020B0503020204020204" charset="-122"/>
                  <a:ea typeface="微软雅黑" panose="020B0503020204020204" charset="-122"/>
                </a:rPr>
                <a:t>（5）防止物资丢失、散失</a:t>
              </a:r>
              <a:endParaRPr sz="15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500">
                  <a:solidFill>
                    <a:srgbClr val="1B2F47"/>
                  </a:solidFill>
                  <a:latin typeface="微软雅黑" panose="020B0503020204020204" charset="-122"/>
                  <a:ea typeface="微软雅黑" panose="020B0503020204020204" charset="-122"/>
                </a:rPr>
                <a:t>规格、尺寸较小的货物及散装货通过包装集中成一个大件货物，可以避免货物在运输、保管、装卸、搬运等作业环节中丢失、散失。</a:t>
              </a:r>
              <a:endParaRPr sz="1500">
                <a:solidFill>
                  <a:srgbClr val="1B2F47"/>
                </a:solidFill>
                <a:latin typeface="微软雅黑" panose="020B0503020204020204" charset="-122"/>
                <a:ea typeface="微软雅黑" panose="020B0503020204020204" charset="-122"/>
              </a:endParaRPr>
            </a:p>
          </p:txBody>
        </p:sp>
      </p:grpSp>
      <p:sp>
        <p:nvSpPr>
          <p:cNvPr id="7170"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zh-CN" altLang="en-US" sz="2800" dirty="0">
                <a:solidFill>
                  <a:schemeClr val="tx1"/>
                </a:solidFill>
                <a:latin typeface="+mn-lt"/>
                <a:ea typeface="宋体" panose="02010600030101010101" pitchFamily="2" charset="-122"/>
                <a:cs typeface="+mn-cs"/>
                <a:sym typeface="+mn-ea"/>
              </a:rPr>
              <a:t>8.1.2 包装的功能</a:t>
            </a:r>
            <a:br>
              <a:rPr lang="zh-CN" altLang="en-US" sz="2800" b="1" dirty="0">
                <a:solidFill>
                  <a:schemeClr val="tx1"/>
                </a:solidFill>
                <a:latin typeface="+mn-lt"/>
                <a:ea typeface="宋体" panose="02010600030101010101" pitchFamily="2" charset="-122"/>
                <a:cs typeface="+mn-cs"/>
              </a:rPr>
            </a:br>
            <a:endParaRPr lang="zh-CN"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90550" y="1966436"/>
            <a:ext cx="8031004" cy="2257901"/>
            <a:chOff x="1360" y="3055"/>
            <a:chExt cx="16863" cy="4741"/>
          </a:xfrm>
        </p:grpSpPr>
        <p:sp>
          <p:nvSpPr>
            <p:cNvPr id="31" name="文本框 30"/>
            <p:cNvSpPr txBox="1"/>
            <p:nvPr/>
          </p:nvSpPr>
          <p:spPr>
            <a:xfrm>
              <a:off x="1360" y="3055"/>
              <a:ext cx="11974" cy="77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2．方便存储、运输</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1360" y="4161"/>
              <a:ext cx="16863" cy="363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500" b="1">
                  <a:solidFill>
                    <a:srgbClr val="1B2F47"/>
                  </a:solidFill>
                  <a:latin typeface="微软雅黑" panose="020B0503020204020204" charset="-122"/>
                  <a:ea typeface="微软雅黑" panose="020B0503020204020204" charset="-122"/>
                </a:rPr>
                <a:t>（1）方便物资的储存，便于识别</a:t>
              </a:r>
              <a:endParaRPr sz="15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500">
                  <a:solidFill>
                    <a:srgbClr val="1B2F47"/>
                  </a:solidFill>
                  <a:latin typeface="微软雅黑" panose="020B0503020204020204" charset="-122"/>
                  <a:ea typeface="微软雅黑" panose="020B0503020204020204" charset="-122"/>
                </a:rPr>
                <a:t>物资的包装不仅为物资在出入库时提供了搬运、装卸的方便，而且为保管工作提供了方便条件；包装物的各种标志，使仓库的管理者易于识别、存取、盘点，有特殊要求的物资易于引起注意；包装的集合方法为节约验收时间、加快验收速度也会起到十分重要的作用。</a:t>
              </a:r>
              <a:endParaRPr sz="15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endParaRPr sz="1500">
                <a:solidFill>
                  <a:srgbClr val="1B2F47"/>
                </a:solidFill>
                <a:latin typeface="微软雅黑" panose="020B0503020204020204" charset="-122"/>
                <a:ea typeface="微软雅黑" panose="020B0503020204020204" charset="-122"/>
              </a:endParaRPr>
            </a:p>
          </p:txBody>
        </p:sp>
      </p:grpSp>
      <p:sp>
        <p:nvSpPr>
          <p:cNvPr id="7170"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zh-CN" altLang="en-US" sz="2800" dirty="0">
                <a:solidFill>
                  <a:schemeClr val="tx1"/>
                </a:solidFill>
                <a:latin typeface="+mn-lt"/>
                <a:ea typeface="宋体" panose="02010600030101010101" pitchFamily="2" charset="-122"/>
                <a:cs typeface="+mn-cs"/>
                <a:sym typeface="+mn-ea"/>
              </a:rPr>
              <a:t>8.1.2 包装的功能</a:t>
            </a:r>
            <a:br>
              <a:rPr lang="zh-CN" altLang="en-US" sz="2800" b="1" dirty="0">
                <a:solidFill>
                  <a:schemeClr val="tx1"/>
                </a:solidFill>
                <a:latin typeface="+mn-lt"/>
                <a:ea typeface="宋体" panose="02010600030101010101" pitchFamily="2" charset="-122"/>
                <a:cs typeface="+mn-cs"/>
              </a:rPr>
            </a:br>
            <a:endParaRPr lang="zh-CN" altLang="en-US" dirty="0">
              <a:solidFill>
                <a:srgbClr val="FF0000"/>
              </a:solidFill>
              <a:ea typeface="宋体" panose="02010600030101010101" pitchFamily="2" charset="-122"/>
            </a:endParaRPr>
          </a:p>
        </p:txBody>
      </p:sp>
      <p:pic>
        <p:nvPicPr>
          <p:cNvPr id="2" name="图片 1" descr="66d241e35c66ba560b107c1d855cb12"/>
          <p:cNvPicPr>
            <a:picLocks noChangeAspect="1"/>
          </p:cNvPicPr>
          <p:nvPr/>
        </p:nvPicPr>
        <p:blipFill>
          <a:blip r:embed="rId1"/>
          <a:stretch>
            <a:fillRect/>
          </a:stretch>
        </p:blipFill>
        <p:spPr>
          <a:xfrm>
            <a:off x="3996055" y="4293235"/>
            <a:ext cx="3789045" cy="2526665"/>
          </a:xfrm>
          <a:prstGeom prst="rect">
            <a:avLst/>
          </a:prstGeom>
        </p:spPr>
      </p:pic>
      <p:pic>
        <p:nvPicPr>
          <p:cNvPr id="4" name="图片 3" descr="6c96aacde47705766e3fa9e67424f67"/>
          <p:cNvPicPr>
            <a:picLocks noChangeAspect="1"/>
          </p:cNvPicPr>
          <p:nvPr/>
        </p:nvPicPr>
        <p:blipFill>
          <a:blip r:embed="rId2"/>
          <a:stretch>
            <a:fillRect/>
          </a:stretch>
        </p:blipFill>
        <p:spPr>
          <a:xfrm>
            <a:off x="1403985" y="4293235"/>
            <a:ext cx="1782445" cy="23749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90550" y="1966436"/>
            <a:ext cx="8051959" cy="1564957"/>
            <a:chOff x="1360" y="3055"/>
            <a:chExt cx="16907" cy="3286"/>
          </a:xfrm>
        </p:grpSpPr>
        <p:sp>
          <p:nvSpPr>
            <p:cNvPr id="31" name="文本框 30"/>
            <p:cNvSpPr txBox="1"/>
            <p:nvPr/>
          </p:nvSpPr>
          <p:spPr>
            <a:xfrm>
              <a:off x="1360" y="3055"/>
              <a:ext cx="11974" cy="77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2．方便存储、运输</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1404" y="4161"/>
              <a:ext cx="16863" cy="218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500" b="1">
                  <a:solidFill>
                    <a:srgbClr val="1B2F47"/>
                  </a:solidFill>
                  <a:latin typeface="微软雅黑" panose="020B0503020204020204" charset="-122"/>
                  <a:ea typeface="微软雅黑" panose="020B0503020204020204" charset="-122"/>
                </a:rPr>
                <a:t>（2）方便运输</a:t>
              </a:r>
              <a:endParaRPr sz="15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500">
                  <a:solidFill>
                    <a:srgbClr val="1B2F47"/>
                  </a:solidFill>
                  <a:latin typeface="微软雅黑" panose="020B0503020204020204" charset="-122"/>
                  <a:ea typeface="微软雅黑" panose="020B0503020204020204" charset="-122"/>
                </a:rPr>
                <a:t>包装的规格、形状、重量等与货物运输关系密切。包装尺寸与运输车辆、船、飞机等运输工具货箱仓容积的吻合性，方便了运输，提高了运输效率。</a:t>
              </a:r>
              <a:endParaRPr sz="1500">
                <a:solidFill>
                  <a:srgbClr val="1B2F47"/>
                </a:solidFill>
                <a:latin typeface="微软雅黑" panose="020B0503020204020204" charset="-122"/>
                <a:ea typeface="微软雅黑" panose="020B0503020204020204" charset="-122"/>
              </a:endParaRPr>
            </a:p>
          </p:txBody>
        </p:sp>
      </p:grpSp>
      <p:sp>
        <p:nvSpPr>
          <p:cNvPr id="7170"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zh-CN" altLang="en-US" sz="2800" dirty="0">
                <a:solidFill>
                  <a:schemeClr val="tx1"/>
                </a:solidFill>
                <a:latin typeface="+mn-lt"/>
                <a:ea typeface="宋体" panose="02010600030101010101" pitchFamily="2" charset="-122"/>
                <a:cs typeface="+mn-cs"/>
                <a:sym typeface="+mn-ea"/>
              </a:rPr>
              <a:t>8.1.2 包装的功能</a:t>
            </a:r>
            <a:br>
              <a:rPr lang="zh-CN" altLang="en-US" sz="2800" b="1" dirty="0">
                <a:solidFill>
                  <a:schemeClr val="tx1"/>
                </a:solidFill>
                <a:latin typeface="+mn-lt"/>
                <a:ea typeface="宋体" panose="02010600030101010101" pitchFamily="2" charset="-122"/>
                <a:cs typeface="+mn-cs"/>
              </a:rPr>
            </a:br>
            <a:endParaRPr lang="zh-CN" altLang="en-US" dirty="0">
              <a:solidFill>
                <a:srgbClr val="FF0000"/>
              </a:solidFill>
              <a:ea typeface="宋体" panose="02010600030101010101" pitchFamily="2" charset="-122"/>
            </a:endParaRPr>
          </a:p>
        </p:txBody>
      </p:sp>
      <p:pic>
        <p:nvPicPr>
          <p:cNvPr id="2" name="图片 1" descr="a3c1c5c8fd8729faed1c0a7cac05bcd"/>
          <p:cNvPicPr>
            <a:picLocks noChangeAspect="1"/>
          </p:cNvPicPr>
          <p:nvPr/>
        </p:nvPicPr>
        <p:blipFill>
          <a:blip r:embed="rId1"/>
          <a:stretch>
            <a:fillRect/>
          </a:stretch>
        </p:blipFill>
        <p:spPr>
          <a:xfrm>
            <a:off x="467995" y="3645535"/>
            <a:ext cx="3865880" cy="2899410"/>
          </a:xfrm>
          <a:prstGeom prst="rect">
            <a:avLst/>
          </a:prstGeom>
        </p:spPr>
      </p:pic>
      <p:pic>
        <p:nvPicPr>
          <p:cNvPr id="4" name="图片 3" descr="befc6129df914d182b1733c13577d6f"/>
          <p:cNvPicPr>
            <a:picLocks noChangeAspect="1"/>
          </p:cNvPicPr>
          <p:nvPr/>
        </p:nvPicPr>
        <p:blipFill>
          <a:blip r:embed="rId2"/>
          <a:stretch>
            <a:fillRect/>
          </a:stretch>
        </p:blipFill>
        <p:spPr>
          <a:xfrm>
            <a:off x="4572000" y="3717290"/>
            <a:ext cx="3684905" cy="276161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42461" y="1966436"/>
            <a:ext cx="8031004" cy="1235393"/>
            <a:chOff x="1360" y="3055"/>
            <a:chExt cx="16863" cy="2594"/>
          </a:xfrm>
        </p:grpSpPr>
        <p:sp>
          <p:nvSpPr>
            <p:cNvPr id="31" name="文本框 30"/>
            <p:cNvSpPr txBox="1"/>
            <p:nvPr/>
          </p:nvSpPr>
          <p:spPr>
            <a:xfrm>
              <a:off x="1360" y="3055"/>
              <a:ext cx="11974" cy="77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3．促进销售</a:t>
              </a:r>
              <a:endParaRPr lang="zh-CN" altLang="en-US" sz="1800" b="1">
                <a:solidFill>
                  <a:srgbClr val="DB5558"/>
                </a:solidFill>
                <a:latin typeface="微软雅黑" panose="020B0503020204020204" charset="-122"/>
                <a:ea typeface="微软雅黑" panose="020B0503020204020204" charset="-122"/>
              </a:endParaRPr>
            </a:p>
          </p:txBody>
        </p:sp>
        <p:sp>
          <p:nvSpPr>
            <p:cNvPr id="25" name="矩形 1"/>
            <p:cNvSpPr>
              <a:spLocks noChangeArrowheads="1"/>
            </p:cNvSpPr>
            <p:nvPr/>
          </p:nvSpPr>
          <p:spPr bwMode="auto">
            <a:xfrm>
              <a:off x="1360" y="4196"/>
              <a:ext cx="16863" cy="1453"/>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500">
                  <a:solidFill>
                    <a:srgbClr val="1B2F47"/>
                  </a:solidFill>
                  <a:latin typeface="微软雅黑" panose="020B0503020204020204" charset="-122"/>
                  <a:ea typeface="微软雅黑" panose="020B0503020204020204" charset="-122"/>
                </a:rPr>
                <a:t>商品的内包装要直接面对消费者，好的包装将具有广告效力，能唤起消费者购买欲望，促进销售。因此，包装被称为"不会讲话的推销员"。</a:t>
              </a:r>
              <a:endParaRPr sz="1500">
                <a:solidFill>
                  <a:srgbClr val="1B2F47"/>
                </a:solidFill>
                <a:latin typeface="微软雅黑" panose="020B0503020204020204" charset="-122"/>
                <a:ea typeface="微软雅黑" panose="020B0503020204020204" charset="-122"/>
              </a:endParaRPr>
            </a:p>
          </p:txBody>
        </p:sp>
      </p:grpSp>
      <p:sp>
        <p:nvSpPr>
          <p:cNvPr id="7170"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zh-CN" altLang="en-US" sz="2800" dirty="0">
                <a:solidFill>
                  <a:schemeClr val="tx1"/>
                </a:solidFill>
                <a:latin typeface="+mn-lt"/>
                <a:ea typeface="宋体" panose="02010600030101010101" pitchFamily="2" charset="-122"/>
                <a:cs typeface="+mn-cs"/>
                <a:sym typeface="+mn-ea"/>
              </a:rPr>
              <a:t>8.1.2 包装的功能</a:t>
            </a:r>
            <a:br>
              <a:rPr lang="zh-CN" altLang="en-US" sz="2800" b="1" dirty="0">
                <a:solidFill>
                  <a:schemeClr val="tx1"/>
                </a:solidFill>
                <a:latin typeface="+mn-lt"/>
                <a:ea typeface="宋体" panose="02010600030101010101" pitchFamily="2" charset="-122"/>
                <a:cs typeface="+mn-cs"/>
              </a:rPr>
            </a:br>
            <a:endParaRPr lang="zh-CN" altLang="en-US" dirty="0">
              <a:solidFill>
                <a:srgbClr val="FF0000"/>
              </a:solidFill>
              <a:ea typeface="宋体" panose="02010600030101010101" pitchFamily="2" charset="-122"/>
            </a:endParaRPr>
          </a:p>
        </p:txBody>
      </p:sp>
      <p:pic>
        <p:nvPicPr>
          <p:cNvPr id="13" name="图片 12" descr="200dfbbc1a9ac4f9047189845ae4f3c"/>
          <p:cNvPicPr>
            <a:picLocks noChangeAspect="1"/>
          </p:cNvPicPr>
          <p:nvPr/>
        </p:nvPicPr>
        <p:blipFill>
          <a:blip r:embed="rId1"/>
          <a:stretch>
            <a:fillRect/>
          </a:stretch>
        </p:blipFill>
        <p:spPr>
          <a:xfrm rot="16200000">
            <a:off x="2570480" y="2346325"/>
            <a:ext cx="3426460" cy="532892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3101" y="1845310"/>
            <a:ext cx="8031004" cy="1235393"/>
            <a:chOff x="1360" y="3055"/>
            <a:chExt cx="16863" cy="2594"/>
          </a:xfrm>
        </p:grpSpPr>
        <p:sp>
          <p:nvSpPr>
            <p:cNvPr id="7" name="文本框 6"/>
            <p:cNvSpPr txBox="1"/>
            <p:nvPr/>
          </p:nvSpPr>
          <p:spPr>
            <a:xfrm>
              <a:off x="1360" y="3055"/>
              <a:ext cx="11974" cy="773"/>
            </a:xfrm>
            <a:prstGeom prst="rect">
              <a:avLst/>
            </a:prstGeom>
            <a:solidFill>
              <a:schemeClr val="bg2"/>
            </a:solidFill>
          </p:spPr>
          <p:txBody>
            <a:bodyPr wrap="square" rtlCol="0">
              <a:spAutoFit/>
            </a:bodyPr>
            <a:p>
              <a:r>
                <a:rPr lang="zh-CN" altLang="en-US" sz="1800" b="1">
                  <a:solidFill>
                    <a:srgbClr val="DB5558"/>
                  </a:solidFill>
                  <a:latin typeface="微软雅黑" panose="020B0503020204020204" charset="-122"/>
                  <a:ea typeface="微软雅黑" panose="020B0503020204020204" charset="-122"/>
                </a:rPr>
                <a:t>4．方便顾客消费</a:t>
              </a:r>
              <a:endParaRPr lang="zh-CN" altLang="en-US" sz="1800" b="1">
                <a:solidFill>
                  <a:srgbClr val="DB5558"/>
                </a:solidFill>
                <a:latin typeface="微软雅黑" panose="020B0503020204020204" charset="-122"/>
                <a:ea typeface="微软雅黑" panose="020B0503020204020204" charset="-122"/>
              </a:endParaRPr>
            </a:p>
          </p:txBody>
        </p:sp>
        <p:sp>
          <p:nvSpPr>
            <p:cNvPr id="9" name="矩形 1"/>
            <p:cNvSpPr>
              <a:spLocks noChangeArrowheads="1"/>
            </p:cNvSpPr>
            <p:nvPr/>
          </p:nvSpPr>
          <p:spPr bwMode="auto">
            <a:xfrm>
              <a:off x="1360" y="4196"/>
              <a:ext cx="16863" cy="1453"/>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500">
                  <a:solidFill>
                    <a:srgbClr val="1B2F47"/>
                  </a:solidFill>
                  <a:latin typeface="微软雅黑" panose="020B0503020204020204" charset="-122"/>
                  <a:ea typeface="微软雅黑" panose="020B0503020204020204" charset="-122"/>
                </a:rPr>
                <a:t>现代企业在设计包装时越来越重视顾客使用的方便性。运输包装要方法装卸、搬运、运输、储存；商业包装则要方便消费者使用、消费。</a:t>
              </a:r>
              <a:endParaRPr sz="1500">
                <a:solidFill>
                  <a:srgbClr val="1B2F47"/>
                </a:solidFill>
                <a:latin typeface="微软雅黑" panose="020B0503020204020204" charset="-122"/>
                <a:ea typeface="微软雅黑" panose="020B0503020204020204" charset="-122"/>
              </a:endParaRPr>
            </a:p>
          </p:txBody>
        </p:sp>
      </p:grpSp>
      <p:sp>
        <p:nvSpPr>
          <p:cNvPr id="7170"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zh-CN" altLang="en-US" sz="2800" dirty="0">
                <a:solidFill>
                  <a:schemeClr val="tx1"/>
                </a:solidFill>
                <a:latin typeface="+mn-lt"/>
                <a:ea typeface="宋体" panose="02010600030101010101" pitchFamily="2" charset="-122"/>
                <a:cs typeface="+mn-cs"/>
                <a:sym typeface="+mn-ea"/>
              </a:rPr>
              <a:t>8.1.2 包装的功能</a:t>
            </a:r>
            <a:br>
              <a:rPr lang="zh-CN" altLang="en-US" sz="2800" b="1" dirty="0">
                <a:solidFill>
                  <a:schemeClr val="tx1"/>
                </a:solidFill>
                <a:latin typeface="+mn-lt"/>
                <a:ea typeface="宋体" panose="02010600030101010101" pitchFamily="2" charset="-122"/>
                <a:cs typeface="+mn-cs"/>
              </a:rPr>
            </a:br>
            <a:endParaRPr lang="zh-CN" altLang="en-US" dirty="0">
              <a:solidFill>
                <a:srgbClr val="FF0000"/>
              </a:solidFill>
              <a:ea typeface="宋体" panose="02010600030101010101" pitchFamily="2" charset="-122"/>
            </a:endParaRPr>
          </a:p>
        </p:txBody>
      </p:sp>
      <p:pic>
        <p:nvPicPr>
          <p:cNvPr id="6" name="图片 5" descr="f703a97f42fa4bfae90256db14beb15"/>
          <p:cNvPicPr>
            <a:picLocks noChangeAspect="1"/>
          </p:cNvPicPr>
          <p:nvPr/>
        </p:nvPicPr>
        <p:blipFill>
          <a:blip r:embed="rId1"/>
          <a:stretch>
            <a:fillRect/>
          </a:stretch>
        </p:blipFill>
        <p:spPr>
          <a:xfrm>
            <a:off x="323215" y="3285490"/>
            <a:ext cx="8248650" cy="32385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1"/>
          <p:cNvSpPr>
            <a:spLocks noChangeArrowheads="1"/>
          </p:cNvSpPr>
          <p:nvPr/>
        </p:nvSpPr>
        <p:spPr bwMode="auto">
          <a:xfrm>
            <a:off x="105728" y="1503204"/>
            <a:ext cx="8545354" cy="69215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500">
                <a:solidFill>
                  <a:srgbClr val="1B2F47"/>
                </a:solidFill>
                <a:latin typeface="微软雅黑" panose="020B0503020204020204" charset="-122"/>
                <a:ea typeface="微软雅黑" panose="020B0503020204020204" charset="-122"/>
              </a:rPr>
              <a:t>包装按照不同的分类标准可以分成不同类别（如图2-70至图2-72所示），具体类别如表2-14所示。</a:t>
            </a:r>
            <a:endParaRPr sz="1500">
              <a:solidFill>
                <a:srgbClr val="1B2F47"/>
              </a:solidFill>
              <a:latin typeface="微软雅黑" panose="020B0503020204020204" charset="-122"/>
              <a:ea typeface="微软雅黑" panose="020B0503020204020204" charset="-122"/>
            </a:endParaRPr>
          </a:p>
        </p:txBody>
      </p:sp>
      <p:graphicFrame>
        <p:nvGraphicFramePr>
          <p:cNvPr id="2" name="表格 1"/>
          <p:cNvGraphicFramePr/>
          <p:nvPr>
            <p:custDataLst>
              <p:tags r:id="rId1"/>
            </p:custDataLst>
          </p:nvPr>
        </p:nvGraphicFramePr>
        <p:xfrm>
          <a:off x="564515" y="2355850"/>
          <a:ext cx="7849235" cy="4157345"/>
        </p:xfrm>
        <a:graphic>
          <a:graphicData uri="http://schemas.openxmlformats.org/drawingml/2006/table">
            <a:tbl>
              <a:tblPr firstRow="1" bandRow="1">
                <a:tableStyleId>{7DF18680-E054-41AD-8BC1-D1AEF772440D}</a:tableStyleId>
              </a:tblPr>
              <a:tblGrid>
                <a:gridCol w="939800"/>
                <a:gridCol w="1722120"/>
                <a:gridCol w="5187315"/>
              </a:tblGrid>
              <a:tr h="356235">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分类标准</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名称</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内容特点</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ctr"/>
                </a:tc>
              </a:tr>
              <a:tr h="727710">
                <a:tc rowSpan="2">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在物流中发挥的作用</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运输包装（工业包装）</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en-US" altLang="zh-CN" sz="1350" u="none">
                          <a:highlight>
                            <a:srgbClr val="FFFFFF"/>
                          </a:highlight>
                          <a:latin typeface="微软雅黑" panose="020B0503020204020204" charset="-122"/>
                          <a:ea typeface="微软雅黑" panose="020B0503020204020204" charset="-122"/>
                        </a:rPr>
                        <a:t>①</a:t>
                      </a:r>
                      <a:r>
                        <a:rPr lang="zh-CN" altLang="en-US" sz="1350" u="none">
                          <a:highlight>
                            <a:srgbClr val="FFFFFF"/>
                          </a:highlight>
                          <a:latin typeface="微软雅黑" panose="020B0503020204020204" charset="-122"/>
                          <a:ea typeface="微软雅黑" panose="020B0503020204020204" charset="-122"/>
                        </a:rPr>
                        <a:t>确保商品的安全</a:t>
                      </a:r>
                      <a:r>
                        <a:rPr lang="en-US" altLang="zh-CN" sz="1350" u="none">
                          <a:highlight>
                            <a:srgbClr val="FFFFFF"/>
                          </a:highlight>
                          <a:latin typeface="微软雅黑" panose="020B0503020204020204" charset="-122"/>
                          <a:ea typeface="微软雅黑" panose="020B0503020204020204" charset="-122"/>
                        </a:rPr>
                        <a:t>②</a:t>
                      </a:r>
                      <a:r>
                        <a:rPr lang="zh-CN" altLang="en-US" sz="1350" u="none">
                          <a:highlight>
                            <a:srgbClr val="FFFFFF"/>
                          </a:highlight>
                          <a:latin typeface="微软雅黑" panose="020B0503020204020204" charset="-122"/>
                          <a:ea typeface="微软雅黑" panose="020B0503020204020204" charset="-122"/>
                        </a:rPr>
                        <a:t>要有明确的包装标志</a:t>
                      </a:r>
                      <a:r>
                        <a:rPr lang="en-US" altLang="zh-CN" sz="1350" u="none">
                          <a:highlight>
                            <a:srgbClr val="FFFFFF"/>
                          </a:highlight>
                          <a:latin typeface="微软雅黑" panose="020B0503020204020204" charset="-122"/>
                          <a:ea typeface="微软雅黑" panose="020B0503020204020204" charset="-122"/>
                        </a:rPr>
                        <a:t>③</a:t>
                      </a:r>
                      <a:r>
                        <a:rPr lang="zh-CN" altLang="en-US" sz="1350" u="none">
                          <a:highlight>
                            <a:srgbClr val="FFFFFF"/>
                          </a:highlight>
                          <a:latin typeface="微软雅黑" panose="020B0503020204020204" charset="-122"/>
                          <a:ea typeface="微软雅黑" panose="020B0503020204020204" charset="-122"/>
                        </a:rPr>
                        <a:t>尽量采用先进的包装技术和材料，实现包装标准化</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t"/>
                </a:tc>
              </a:tr>
              <a:tr h="713740">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销售包装（商业包装）</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en-US" altLang="zh-CN" sz="1350" u="none">
                          <a:highlight>
                            <a:srgbClr val="FFFFFF"/>
                          </a:highlight>
                          <a:latin typeface="微软雅黑" panose="020B0503020204020204" charset="-122"/>
                          <a:ea typeface="微软雅黑" panose="020B0503020204020204" charset="-122"/>
                        </a:rPr>
                        <a:t>①</a:t>
                      </a:r>
                      <a:r>
                        <a:rPr lang="zh-CN" altLang="en-US" sz="1350" u="none">
                          <a:highlight>
                            <a:srgbClr val="FFFFFF"/>
                          </a:highlight>
                          <a:latin typeface="微软雅黑" panose="020B0503020204020204" charset="-122"/>
                          <a:ea typeface="微软雅黑" panose="020B0503020204020204" charset="-122"/>
                        </a:rPr>
                        <a:t>包装要美观大方，引人注目，新颖感染</a:t>
                      </a:r>
                      <a:r>
                        <a:rPr lang="en-US" altLang="zh-CN" sz="1350" u="none">
                          <a:highlight>
                            <a:srgbClr val="FFFFFF"/>
                          </a:highlight>
                          <a:latin typeface="微软雅黑" panose="020B0503020204020204" charset="-122"/>
                          <a:ea typeface="微软雅黑" panose="020B0503020204020204" charset="-122"/>
                        </a:rPr>
                        <a:t>②</a:t>
                      </a:r>
                      <a:r>
                        <a:rPr lang="zh-CN" altLang="en-US" sz="1350" u="none">
                          <a:highlight>
                            <a:srgbClr val="FFFFFF"/>
                          </a:highlight>
                          <a:latin typeface="微软雅黑" panose="020B0503020204020204" charset="-122"/>
                          <a:ea typeface="微软雅黑" panose="020B0503020204020204" charset="-122"/>
                        </a:rPr>
                        <a:t>突出商标</a:t>
                      </a:r>
                      <a:r>
                        <a:rPr lang="en-US" altLang="zh-CN" sz="1350" u="none">
                          <a:highlight>
                            <a:srgbClr val="FFFFFF"/>
                          </a:highlight>
                          <a:latin typeface="微软雅黑" panose="020B0503020204020204" charset="-122"/>
                          <a:ea typeface="微软雅黑" panose="020B0503020204020204" charset="-122"/>
                        </a:rPr>
                        <a:t>③</a:t>
                      </a:r>
                      <a:r>
                        <a:rPr lang="zh-CN" altLang="en-US" sz="1350" u="none">
                          <a:highlight>
                            <a:srgbClr val="FFFFFF"/>
                          </a:highlight>
                          <a:latin typeface="微软雅黑" panose="020B0503020204020204" charset="-122"/>
                          <a:ea typeface="微软雅黑" panose="020B0503020204020204" charset="-122"/>
                        </a:rPr>
                        <a:t>要有简单及必要的文字说明</a:t>
                      </a:r>
                      <a:r>
                        <a:rPr lang="en-US" altLang="zh-CN" sz="1350" u="none">
                          <a:highlight>
                            <a:srgbClr val="FFFFFF"/>
                          </a:highlight>
                          <a:latin typeface="微软雅黑" panose="020B0503020204020204" charset="-122"/>
                          <a:ea typeface="微软雅黑" panose="020B0503020204020204" charset="-122"/>
                        </a:rPr>
                        <a:t>④</a:t>
                      </a:r>
                      <a:r>
                        <a:rPr lang="zh-CN" altLang="en-US" sz="1350" u="none">
                          <a:highlight>
                            <a:srgbClr val="FFFFFF"/>
                          </a:highlight>
                          <a:latin typeface="微软雅黑" panose="020B0503020204020204" charset="-122"/>
                          <a:ea typeface="微软雅黑" panose="020B0503020204020204" charset="-122"/>
                        </a:rPr>
                        <a:t>根据商品的特点尽量做到经济实用</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t"/>
                </a:tc>
              </a:tr>
              <a:tr h="886460">
                <a:tc rowSpan="3">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包装形态</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个包装</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个包装使指物品按个进行的包装，它是直接盛装和保护商品的最基本包装形式。个包装直接与商品接触，一般随同商品销售给顾客。</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t"/>
                </a:tc>
              </a:tr>
              <a:tr h="760730">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内包装（中包装）</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内包装由若干个单体商品或包装组成一个小的整体包装。它是介于个包装与外包装之间的中间包装。</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t"/>
                </a:tc>
              </a:tr>
              <a:tr h="712470">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外包装（运输包装）</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外包装是商品的最外层包装。外包装起着保护商品、方便运输、储存、装卸等方面的作用。</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t"/>
                </a:tc>
              </a:tr>
            </a:tbl>
          </a:graphicData>
        </a:graphic>
      </p:graphicFrame>
      <p:sp>
        <p:nvSpPr>
          <p:cNvPr id="20" name="文本框 19"/>
          <p:cNvSpPr txBox="1"/>
          <p:nvPr/>
        </p:nvSpPr>
        <p:spPr>
          <a:xfrm>
            <a:off x="3582353" y="1978819"/>
            <a:ext cx="1691640" cy="414020"/>
          </a:xfrm>
          <a:prstGeom prst="rect">
            <a:avLst/>
          </a:prstGeom>
          <a:noFill/>
        </p:spPr>
        <p:txBody>
          <a:bodyPr wrap="none" rtlCol="0">
            <a:spAutoFit/>
          </a:bodyPr>
          <a:p>
            <a:pPr algn="l">
              <a:lnSpc>
                <a:spcPct val="150000"/>
              </a:lnSpc>
            </a:pPr>
            <a:r>
              <a:rPr sz="1400">
                <a:solidFill>
                  <a:srgbClr val="FF0000"/>
                </a:solidFill>
                <a:latin typeface="微软雅黑" panose="020B0503020204020204" charset="-122"/>
                <a:ea typeface="微软雅黑" panose="020B0503020204020204" charset="-122"/>
              </a:rPr>
              <a:t>表2-14 包装的分类</a:t>
            </a:r>
            <a:endParaRPr sz="1400">
              <a:solidFill>
                <a:srgbClr val="FF0000"/>
              </a:solidFill>
              <a:latin typeface="微软雅黑" panose="020B0503020204020204" charset="-122"/>
              <a:ea typeface="微软雅黑" panose="020B0503020204020204" charset="-122"/>
            </a:endParaRPr>
          </a:p>
        </p:txBody>
      </p:sp>
      <p:sp>
        <p:nvSpPr>
          <p:cNvPr id="7170"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en-US" altLang="zh-CN" sz="2800" noProof="0" dirty="0">
                <a:ln>
                  <a:noFill/>
                </a:ln>
                <a:effectLst/>
                <a:uLnTx/>
                <a:uFillTx/>
                <a:latin typeface="+mn-lt"/>
                <a:sym typeface="+mn-ea"/>
              </a:rPr>
              <a:t>8.1.3 </a:t>
            </a:r>
            <a:r>
              <a:rPr lang="zh-CN" altLang="en-US" sz="2800" noProof="0" dirty="0">
                <a:ln>
                  <a:noFill/>
                </a:ln>
                <a:effectLst/>
                <a:uLnTx/>
                <a:uFillTx/>
                <a:latin typeface="+mn-lt"/>
                <a:sym typeface="+mn-ea"/>
              </a:rPr>
              <a:t>包装的分类</a:t>
            </a:r>
            <a:br>
              <a:rPr lang="zh-CN" altLang="en-US" sz="2800" b="1" dirty="0">
                <a:solidFill>
                  <a:schemeClr val="tx1"/>
                </a:solidFill>
                <a:latin typeface="+mn-lt"/>
                <a:ea typeface="宋体" panose="02010600030101010101" pitchFamily="2" charset="-122"/>
                <a:cs typeface="+mn-cs"/>
              </a:rPr>
            </a:br>
            <a:endParaRPr lang="zh-CN"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custDataLst>
              <p:tags r:id="rId1"/>
            </p:custDataLst>
          </p:nvPr>
        </p:nvGraphicFramePr>
        <p:xfrm>
          <a:off x="593725" y="1865630"/>
          <a:ext cx="7974330" cy="4185285"/>
        </p:xfrm>
        <a:graphic>
          <a:graphicData uri="http://schemas.openxmlformats.org/drawingml/2006/table">
            <a:tbl>
              <a:tblPr firstRow="1" bandRow="1">
                <a:tableStyleId>{7DF18680-E054-41AD-8BC1-D1AEF772440D}</a:tableStyleId>
              </a:tblPr>
              <a:tblGrid>
                <a:gridCol w="1301750"/>
                <a:gridCol w="2566670"/>
                <a:gridCol w="4105910"/>
              </a:tblGrid>
              <a:tr h="563880">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分类标准</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名称</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solidFill>
                            <a:schemeClr val="tx1"/>
                          </a:solidFill>
                          <a:highlight>
                            <a:srgbClr val="FFFFFF"/>
                          </a:highlight>
                          <a:latin typeface="微软雅黑" panose="020B0503020204020204" charset="-122"/>
                          <a:ea typeface="微软雅黑" panose="020B0503020204020204" charset="-122"/>
                        </a:rPr>
                        <a:t>内容特点</a:t>
                      </a:r>
                      <a:endParaRPr lang="zh-CN" altLang="en-US" sz="1350" u="none">
                        <a:solidFill>
                          <a:schemeClr val="tx1"/>
                        </a:solidFill>
                        <a:highlight>
                          <a:srgbClr val="FFFFFF"/>
                        </a:highlight>
                        <a:latin typeface="微软雅黑" panose="020B0503020204020204" charset="-122"/>
                        <a:ea typeface="微软雅黑" panose="020B0503020204020204" charset="-122"/>
                      </a:endParaRPr>
                    </a:p>
                  </a:txBody>
                  <a:tcPr marL="0" marR="0" marT="0" marB="0" vert="horz" anchor="ctr"/>
                </a:tc>
              </a:tr>
              <a:tr h="1149350">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包装材料</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纸箱包装、木箱包装、塑料包装、金属包装、陶瓷包装、玻璃包装、复合材料包装等</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en-US" altLang="zh-CN" sz="1350" u="none">
                          <a:highlight>
                            <a:srgbClr val="FFFFFF"/>
                          </a:highlight>
                          <a:latin typeface="微软雅黑" panose="020B0503020204020204" charset="-122"/>
                          <a:ea typeface="微软雅黑" panose="020B0503020204020204" charset="-122"/>
                        </a:rPr>
                        <a:t> </a:t>
                      </a:r>
                      <a:endParaRPr lang="en-US" altLang="zh-CN" sz="1350" u="none">
                        <a:highlight>
                          <a:srgbClr val="FFFFFF"/>
                        </a:highlight>
                        <a:latin typeface="微软雅黑" panose="020B0503020204020204" charset="-122"/>
                        <a:ea typeface="微软雅黑" panose="020B0503020204020204" charset="-122"/>
                      </a:endParaRPr>
                    </a:p>
                  </a:txBody>
                  <a:tcPr marL="0" marR="0" marT="0" marB="0" vert="horz" anchor="ctr"/>
                </a:tc>
              </a:tr>
              <a:tr h="361315">
                <a:tc rowSpan="3">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包装使用的频次</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一次使用包装</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只能使用一次，不再回收复用的包装。如火柴盒</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t"/>
                </a:tc>
              </a:tr>
              <a:tr h="361950">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多次使用包装</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回收后经加工整理，仍可复用的包装。如瓦楞纸箱</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t"/>
                </a:tc>
              </a:tr>
              <a:tr h="361315">
                <a:tc vMerge="1">
                  <a:tcP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周转使用包装</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l">
                        <a:lnSpc>
                          <a:spcPct val="150000"/>
                        </a:lnSpc>
                        <a:buNone/>
                      </a:pPr>
                      <a:r>
                        <a:rPr lang="zh-CN" altLang="en-US" sz="1350" u="none">
                          <a:highlight>
                            <a:srgbClr val="FFFFFF"/>
                          </a:highlight>
                          <a:latin typeface="微软雅黑" panose="020B0503020204020204" charset="-122"/>
                          <a:ea typeface="微软雅黑" panose="020B0503020204020204" charset="-122"/>
                        </a:rPr>
                        <a:t>工厂和商店用于固定周转多次复用的包装。如啤酒瓶</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t"/>
                </a:tc>
              </a:tr>
              <a:tr h="1387475">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包装商品种类</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r>
                        <a:rPr lang="zh-CN" altLang="en-US" sz="1350" u="none">
                          <a:highlight>
                            <a:srgbClr val="FFFFFF"/>
                          </a:highlight>
                          <a:latin typeface="微软雅黑" panose="020B0503020204020204" charset="-122"/>
                          <a:ea typeface="微软雅黑" panose="020B0503020204020204" charset="-122"/>
                        </a:rPr>
                        <a:t>食品包装、药品包装、蔬菜包装、液体包装、机械包装、危险品包装</a:t>
                      </a:r>
                      <a:endParaRPr lang="zh-CN" altLang="en-US" sz="1350" u="none">
                        <a:highlight>
                          <a:srgbClr val="FFFFFF"/>
                        </a:highlight>
                        <a:latin typeface="微软雅黑" panose="020B0503020204020204" charset="-122"/>
                        <a:ea typeface="微软雅黑" panose="020B0503020204020204" charset="-122"/>
                      </a:endParaRPr>
                    </a:p>
                  </a:txBody>
                  <a:tcPr marL="0" marR="0" marT="0" marB="0" vert="horz" anchor="ctr"/>
                </a:tc>
                <a:tc>
                  <a:txBody>
                    <a:bodyPr/>
                    <a:p>
                      <a:pPr marL="0" indent="0" algn="ctr">
                        <a:lnSpc>
                          <a:spcPct val="150000"/>
                        </a:lnSpc>
                        <a:buNone/>
                      </a:pPr>
                      <a:endParaRPr lang="en-US" altLang="zh-CN" sz="1350" u="none">
                        <a:highlight>
                          <a:srgbClr val="FFFFFF"/>
                        </a:highlight>
                        <a:latin typeface="微软雅黑" panose="020B0503020204020204" charset="-122"/>
                        <a:ea typeface="微软雅黑" panose="020B0503020204020204" charset="-122"/>
                      </a:endParaRPr>
                    </a:p>
                  </a:txBody>
                  <a:tcPr marL="0" marR="0" marT="0" marB="0" vert="horz" anchor="ctr"/>
                </a:tc>
              </a:tr>
            </a:tbl>
          </a:graphicData>
        </a:graphic>
      </p:graphicFrame>
      <p:sp>
        <p:nvSpPr>
          <p:cNvPr id="7170"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en-US" altLang="zh-CN" sz="2800" noProof="0" dirty="0">
                <a:ln>
                  <a:noFill/>
                </a:ln>
                <a:effectLst/>
                <a:uLnTx/>
                <a:uFillTx/>
                <a:latin typeface="+mn-lt"/>
                <a:sym typeface="+mn-ea"/>
              </a:rPr>
              <a:t>8.1.3 </a:t>
            </a:r>
            <a:r>
              <a:rPr lang="zh-CN" altLang="en-US" sz="2800" noProof="0" dirty="0">
                <a:ln>
                  <a:noFill/>
                </a:ln>
                <a:effectLst/>
                <a:uLnTx/>
                <a:uFillTx/>
                <a:latin typeface="+mn-lt"/>
                <a:sym typeface="+mn-ea"/>
              </a:rPr>
              <a:t>包装的分类</a:t>
            </a:r>
            <a:br>
              <a:rPr lang="zh-CN" altLang="en-US" sz="2800" b="1" dirty="0">
                <a:solidFill>
                  <a:schemeClr val="tx1"/>
                </a:solidFill>
                <a:latin typeface="+mn-lt"/>
                <a:ea typeface="宋体" panose="02010600030101010101" pitchFamily="2" charset="-122"/>
                <a:cs typeface="+mn-cs"/>
              </a:rPr>
            </a:br>
            <a:endParaRPr lang="zh-CN"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193959"/>
            <a:ext cx="215693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7144" y="1205389"/>
            <a:ext cx="216408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二、包装的类型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807869"/>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pic>
        <p:nvPicPr>
          <p:cNvPr id="2" name="图片 125" descr="运输包装"/>
          <p:cNvPicPr>
            <a:picLocks noChangeAspect="1"/>
          </p:cNvPicPr>
          <p:nvPr/>
        </p:nvPicPr>
        <p:blipFill>
          <a:blip r:embed="rId1"/>
          <a:stretch>
            <a:fillRect/>
          </a:stretch>
        </p:blipFill>
        <p:spPr>
          <a:xfrm>
            <a:off x="1285875" y="2635091"/>
            <a:ext cx="2396490" cy="1917383"/>
          </a:xfrm>
          <a:prstGeom prst="rect">
            <a:avLst/>
          </a:prstGeom>
          <a:noFill/>
          <a:ln w="9525">
            <a:noFill/>
          </a:ln>
        </p:spPr>
      </p:pic>
      <p:pic>
        <p:nvPicPr>
          <p:cNvPr id="3" name="图片 126" descr="促进销售"/>
          <p:cNvPicPr>
            <a:picLocks noChangeAspect="1"/>
          </p:cNvPicPr>
          <p:nvPr/>
        </p:nvPicPr>
        <p:blipFill>
          <a:blip r:embed="rId2"/>
          <a:stretch>
            <a:fillRect/>
          </a:stretch>
        </p:blipFill>
        <p:spPr>
          <a:xfrm>
            <a:off x="3791903" y="2635091"/>
            <a:ext cx="4839176" cy="1942624"/>
          </a:xfrm>
          <a:prstGeom prst="rect">
            <a:avLst/>
          </a:prstGeom>
          <a:noFill/>
          <a:ln w="9525">
            <a:noFill/>
          </a:ln>
        </p:spPr>
      </p:pic>
      <p:sp>
        <p:nvSpPr>
          <p:cNvPr id="9" name="文本框 8"/>
          <p:cNvSpPr txBox="1"/>
          <p:nvPr/>
        </p:nvSpPr>
        <p:spPr>
          <a:xfrm>
            <a:off x="3244374" y="4725353"/>
            <a:ext cx="2655570" cy="414020"/>
          </a:xfrm>
          <a:prstGeom prst="rect">
            <a:avLst/>
          </a:prstGeom>
          <a:noFill/>
        </p:spPr>
        <p:txBody>
          <a:bodyPr wrap="square" rtlCol="0">
            <a:spAutoFit/>
          </a:bodyPr>
          <a:p>
            <a:pPr algn="l">
              <a:lnSpc>
                <a:spcPct val="150000"/>
              </a:lnSpc>
            </a:pPr>
            <a:r>
              <a:rPr sz="1400">
                <a:solidFill>
                  <a:srgbClr val="1B2F47"/>
                </a:solidFill>
                <a:latin typeface="微软雅黑" panose="020B0503020204020204" charset="-122"/>
                <a:ea typeface="微软雅黑" panose="020B0503020204020204" charset="-122"/>
              </a:rPr>
              <a:t>图2-70 工业包装和商业包装</a:t>
            </a:r>
            <a:endParaRPr sz="14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193959"/>
            <a:ext cx="215693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7144" y="1205389"/>
            <a:ext cx="216408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二、包装的类型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807869"/>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10" name="矩形: 圆角 11"/>
          <p:cNvSpPr/>
          <p:nvPr/>
        </p:nvSpPr>
        <p:spPr>
          <a:xfrm>
            <a:off x="8483472" y="5613515"/>
            <a:ext cx="332100" cy="331559"/>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1" name="文本框 10"/>
          <p:cNvSpPr txBox="1"/>
          <p:nvPr/>
        </p:nvSpPr>
        <p:spPr>
          <a:xfrm>
            <a:off x="8508575" y="5663878"/>
            <a:ext cx="331470" cy="252730"/>
          </a:xfrm>
          <a:prstGeom prst="rect">
            <a:avLst/>
          </a:prstGeom>
          <a:noFill/>
        </p:spPr>
        <p:txBody>
          <a:bodyPr wrap="none" rtlCol="0">
            <a:spAutoFit/>
          </a:bodyPr>
          <a:lstStyle/>
          <a:p>
            <a:r>
              <a:rPr lang="en-US" sz="1050" b="1" dirty="0">
                <a:solidFill>
                  <a:schemeClr val="bg1"/>
                </a:solidFill>
                <a:latin typeface="Arial" panose="020B0604020202020204" pitchFamily="34" charset="0"/>
                <a:cs typeface="Arial" panose="020B0604020202020204" pitchFamily="34" charset="0"/>
              </a:rPr>
              <a:t>04</a:t>
            </a:r>
            <a:endParaRPr lang="en-US" sz="1050" b="1" dirty="0">
              <a:solidFill>
                <a:schemeClr val="bg1"/>
              </a:solidFill>
              <a:latin typeface="Arial" panose="020B0604020202020204" pitchFamily="34" charset="0"/>
              <a:cs typeface="Arial" panose="020B0604020202020204" pitchFamily="34" charset="0"/>
            </a:endParaRPr>
          </a:p>
        </p:txBody>
      </p:sp>
      <p:sp>
        <p:nvSpPr>
          <p:cNvPr id="9" name="文本框 8"/>
          <p:cNvSpPr txBox="1"/>
          <p:nvPr/>
        </p:nvSpPr>
        <p:spPr>
          <a:xfrm>
            <a:off x="3498850" y="4800600"/>
            <a:ext cx="3108325" cy="414020"/>
          </a:xfrm>
          <a:prstGeom prst="rect">
            <a:avLst/>
          </a:prstGeom>
          <a:noFill/>
        </p:spPr>
        <p:txBody>
          <a:bodyPr wrap="square" rtlCol="0">
            <a:spAutoFit/>
          </a:bodyPr>
          <a:p>
            <a:pPr algn="l">
              <a:lnSpc>
                <a:spcPct val="150000"/>
              </a:lnSpc>
            </a:pPr>
            <a:r>
              <a:rPr sz="1400">
                <a:solidFill>
                  <a:srgbClr val="1B2F47"/>
                </a:solidFill>
                <a:latin typeface="微软雅黑" panose="020B0503020204020204" charset="-122"/>
                <a:ea typeface="微软雅黑" panose="020B0503020204020204" charset="-122"/>
              </a:rPr>
              <a:t>图2-71 中包装和个包装</a:t>
            </a:r>
            <a:endParaRPr sz="1400">
              <a:solidFill>
                <a:srgbClr val="1B2F47"/>
              </a:solidFill>
              <a:latin typeface="微软雅黑" panose="020B0503020204020204" charset="-122"/>
              <a:ea typeface="微软雅黑" panose="020B0503020204020204" charset="-122"/>
            </a:endParaRPr>
          </a:p>
        </p:txBody>
      </p:sp>
      <p:pic>
        <p:nvPicPr>
          <p:cNvPr id="2" name="图片 20" descr="中包装"/>
          <p:cNvPicPr>
            <a:picLocks noChangeAspect="1"/>
          </p:cNvPicPr>
          <p:nvPr/>
        </p:nvPicPr>
        <p:blipFill>
          <a:blip r:embed="rId1"/>
          <a:stretch>
            <a:fillRect/>
          </a:stretch>
        </p:blipFill>
        <p:spPr>
          <a:xfrm>
            <a:off x="1115854" y="2029301"/>
            <a:ext cx="3675698" cy="2417445"/>
          </a:xfrm>
          <a:prstGeom prst="rect">
            <a:avLst/>
          </a:prstGeom>
          <a:noFill/>
          <a:ln w="9525">
            <a:noFill/>
          </a:ln>
        </p:spPr>
      </p:pic>
      <p:pic>
        <p:nvPicPr>
          <p:cNvPr id="3" name="图片 21" descr="个包装"/>
          <p:cNvPicPr>
            <a:picLocks noChangeAspect="1"/>
          </p:cNvPicPr>
          <p:nvPr/>
        </p:nvPicPr>
        <p:blipFill>
          <a:blip r:embed="rId2"/>
          <a:stretch>
            <a:fillRect/>
          </a:stretch>
        </p:blipFill>
        <p:spPr>
          <a:xfrm>
            <a:off x="5013484" y="2029301"/>
            <a:ext cx="3308033" cy="2488883"/>
          </a:xfrm>
          <a:prstGeom prst="rect">
            <a:avLst/>
          </a:prstGeom>
          <a:noFill/>
          <a:ln w="9525">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38541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92869" y="1231106"/>
            <a:ext cx="1289209" cy="414020"/>
          </a:xfrm>
          <a:prstGeom prst="rect">
            <a:avLst/>
          </a:prstGeom>
        </p:spPr>
        <p:txBody>
          <a:bodyPr wrap="square">
            <a:spAutoFit/>
          </a:bodyPr>
          <a:lstStyle/>
          <a:p>
            <a:pPr algn="l"/>
            <a:r>
              <a:rPr lang="zh-CN" altLang="zh-CN" sz="2100" b="1">
                <a:solidFill>
                  <a:schemeClr val="bg1"/>
                </a:solidFill>
                <a:latin typeface="微软雅黑" panose="020B0503020204020204" charset="-122"/>
                <a:ea typeface="微软雅黑" panose="020B0503020204020204" charset="-122"/>
                <a:cs typeface="Hiragino Sans GB W3"/>
                <a:sym typeface="+mn-ea"/>
              </a:rPr>
              <a:t>任务提出</a:t>
            </a:r>
            <a:endPar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910114" y="1822609"/>
            <a:ext cx="7387590" cy="3705225"/>
            <a:chOff x="1911" y="2091"/>
            <a:chExt cx="15512" cy="7780"/>
          </a:xfrm>
        </p:grpSpPr>
        <p:sp>
          <p:nvSpPr>
            <p:cNvPr id="7" name="圆角矩形 6"/>
            <p:cNvSpPr/>
            <p:nvPr/>
          </p:nvSpPr>
          <p:spPr>
            <a:xfrm>
              <a:off x="1911" y="3509"/>
              <a:ext cx="15512" cy="6362"/>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00"/>
            </a:p>
          </p:txBody>
        </p:sp>
        <p:sp>
          <p:nvSpPr>
            <p:cNvPr id="14" name="矩形 13"/>
            <p:cNvSpPr>
              <a:spLocks noChangeArrowheads="1"/>
            </p:cNvSpPr>
            <p:nvPr/>
          </p:nvSpPr>
          <p:spPr bwMode="auto">
            <a:xfrm>
              <a:off x="2214" y="3435"/>
              <a:ext cx="15101" cy="6008"/>
            </a:xfrm>
            <a:prstGeom prst="rect">
              <a:avLst/>
            </a:prstGeom>
            <a:noFill/>
            <a:ln w="9525">
              <a:noFill/>
              <a:miter lim="800000"/>
            </a:ln>
          </p:spPr>
          <p:txBody>
            <a:bodyPr wrap="square">
              <a:spAutoFit/>
            </a:bodyPr>
            <a:lstStyle/>
            <a:p>
              <a:pPr fontAlgn="auto">
                <a:lnSpc>
                  <a:spcPct val="150000"/>
                </a:lnSpc>
              </a:pPr>
              <a:r>
                <a:rPr lang="en-US" sz="2100">
                  <a:latin typeface="Hiragino Sans GB W3"/>
                  <a:ea typeface="Hiragino Sans GB W3"/>
                  <a:cs typeface="Hiragino Sans GB W3"/>
                </a:rPr>
                <a:t>    </a:t>
              </a:r>
              <a:r>
                <a:rPr lang="zh-CN" altLang="zh-CN" sz="1650">
                  <a:solidFill>
                    <a:srgbClr val="1B2F47"/>
                  </a:solidFill>
                  <a:latin typeface="微软雅黑" panose="020B0503020204020204" charset="-122"/>
                  <a:ea typeface="微软雅黑" panose="020B0503020204020204" charset="-122"/>
                  <a:cs typeface="Hiragino Sans GB W3"/>
                </a:rPr>
                <a:t>中秋节即将来临，小王准备去超市为父母买一盒月饼作为节日礼物。一圈逛下来，小王选择了最便宜的一盒价值158元的月饼，相对于其他动辄五六百甚至上千的月饼，小王羞涩的口袋只能买一盒最便宜的了。爱思考的小王又开始想了：为啥盒装月饼这么贵？相对于散装月饼而言，其价值翻了好几番。难道包装如此值钱？这属于过度包装吗？企业是否有必要降低包装成本，降低包装成本会影响包装作用的发挥吗？</a:t>
              </a:r>
              <a:endParaRPr lang="zh-CN" altLang="zh-CN" sz="1650">
                <a:solidFill>
                  <a:srgbClr val="1B2F47"/>
                </a:solidFill>
                <a:latin typeface="微软雅黑" panose="020B0503020204020204" charset="-122"/>
                <a:ea typeface="微软雅黑" panose="020B0503020204020204" charset="-122"/>
                <a:cs typeface="Hiragino Sans GB W3"/>
              </a:endParaRPr>
            </a:p>
            <a:p>
              <a:pPr fontAlgn="auto">
                <a:lnSpc>
                  <a:spcPct val="150000"/>
                </a:lnSpc>
              </a:pPr>
              <a:r>
                <a:rPr lang="zh-CN" altLang="zh-CN" sz="1650">
                  <a:solidFill>
                    <a:srgbClr val="1B2F47"/>
                  </a:solidFill>
                  <a:latin typeface="微软雅黑" panose="020B0503020204020204" charset="-122"/>
                  <a:ea typeface="微软雅黑" panose="020B0503020204020204" charset="-122"/>
                  <a:cs typeface="Hiragino Sans GB W3"/>
                </a:rPr>
                <a:t>      请分析商品包装的合理性。</a:t>
              </a:r>
              <a:endParaRPr lang="zh-CN" altLang="zh-CN" sz="1650">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3313" y="2091"/>
              <a:ext cx="12967" cy="1418"/>
            </a:xfrm>
            <a:prstGeom prst="rect">
              <a:avLst/>
            </a:prstGeom>
            <a:solidFill>
              <a:schemeClr val="accent2"/>
            </a:solidFill>
            <a:ln w="9525">
              <a:solidFill>
                <a:schemeClr val="accent2"/>
              </a:solidFill>
              <a:miter lim="800000"/>
            </a:ln>
          </p:spPr>
          <p:txBody>
            <a:bodyPr anchor="ctr"/>
            <a:lstStyle/>
            <a:p>
              <a:pPr algn="ctr"/>
              <a:r>
                <a:rPr lang="zh-CN" altLang="zh-CN" sz="3000" b="1">
                  <a:solidFill>
                    <a:schemeClr val="bg1"/>
                  </a:solidFill>
                  <a:latin typeface="微软雅黑" panose="020B0503020204020204" charset="-122"/>
                  <a:ea typeface="微软雅黑" panose="020B0503020204020204" charset="-122"/>
                  <a:cs typeface="Hiragino Sans GB W3"/>
                </a:rPr>
                <a:t>任务提出</a:t>
              </a:r>
              <a:endParaRPr lang="zh-CN" altLang="zh-CN" sz="3000" b="1">
                <a:solidFill>
                  <a:schemeClr val="bg1"/>
                </a:solidFill>
                <a:latin typeface="微软雅黑" panose="020B0503020204020204" charset="-122"/>
                <a:ea typeface="微软雅黑" panose="020B0503020204020204" charset="-122"/>
                <a:cs typeface="Hiragino Sans GB W3"/>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193959"/>
            <a:ext cx="215693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7144" y="1205389"/>
            <a:ext cx="216408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二、包装的类型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807869"/>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10" name="矩形: 圆角 11"/>
          <p:cNvSpPr/>
          <p:nvPr/>
        </p:nvSpPr>
        <p:spPr>
          <a:xfrm>
            <a:off x="8483472" y="5613515"/>
            <a:ext cx="332100" cy="331559"/>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1" name="文本框 10"/>
          <p:cNvSpPr txBox="1"/>
          <p:nvPr/>
        </p:nvSpPr>
        <p:spPr>
          <a:xfrm>
            <a:off x="8508575" y="5663878"/>
            <a:ext cx="331470" cy="252730"/>
          </a:xfrm>
          <a:prstGeom prst="rect">
            <a:avLst/>
          </a:prstGeom>
          <a:noFill/>
        </p:spPr>
        <p:txBody>
          <a:bodyPr wrap="none" rtlCol="0">
            <a:spAutoFit/>
          </a:bodyPr>
          <a:lstStyle/>
          <a:p>
            <a:r>
              <a:rPr lang="en-US" sz="1050" b="1" dirty="0">
                <a:solidFill>
                  <a:schemeClr val="bg1"/>
                </a:solidFill>
                <a:latin typeface="Arial" panose="020B0604020202020204" pitchFamily="34" charset="0"/>
                <a:cs typeface="Arial" panose="020B0604020202020204" pitchFamily="34" charset="0"/>
              </a:rPr>
              <a:t>04</a:t>
            </a:r>
            <a:endParaRPr lang="en-US" sz="1050" b="1" dirty="0">
              <a:solidFill>
                <a:schemeClr val="bg1"/>
              </a:solidFill>
              <a:latin typeface="Arial" panose="020B0604020202020204" pitchFamily="34" charset="0"/>
              <a:cs typeface="Arial" panose="020B0604020202020204" pitchFamily="34" charset="0"/>
            </a:endParaRPr>
          </a:p>
        </p:txBody>
      </p:sp>
      <p:sp>
        <p:nvSpPr>
          <p:cNvPr id="9" name="文本框 8"/>
          <p:cNvSpPr txBox="1"/>
          <p:nvPr/>
        </p:nvSpPr>
        <p:spPr>
          <a:xfrm>
            <a:off x="3498533" y="4800600"/>
            <a:ext cx="2908935" cy="414020"/>
          </a:xfrm>
          <a:prstGeom prst="rect">
            <a:avLst/>
          </a:prstGeom>
          <a:noFill/>
        </p:spPr>
        <p:txBody>
          <a:bodyPr wrap="square" rtlCol="0">
            <a:spAutoFit/>
          </a:bodyPr>
          <a:p>
            <a:pPr algn="l">
              <a:lnSpc>
                <a:spcPct val="150000"/>
              </a:lnSpc>
            </a:pPr>
            <a:r>
              <a:rPr sz="1400">
                <a:solidFill>
                  <a:srgbClr val="1B2F47"/>
                </a:solidFill>
                <a:latin typeface="微软雅黑" panose="020B0503020204020204" charset="-122"/>
                <a:ea typeface="微软雅黑" panose="020B0503020204020204" charset="-122"/>
              </a:rPr>
              <a:t>图2-72 塑料包装和玻璃包装</a:t>
            </a:r>
            <a:endParaRPr sz="1400">
              <a:solidFill>
                <a:srgbClr val="1B2F47"/>
              </a:solidFill>
              <a:latin typeface="微软雅黑" panose="020B0503020204020204" charset="-122"/>
              <a:ea typeface="微软雅黑" panose="020B0503020204020204" charset="-122"/>
            </a:endParaRPr>
          </a:p>
        </p:txBody>
      </p:sp>
      <p:grpSp>
        <p:nvGrpSpPr>
          <p:cNvPr id="7" name="组合 6"/>
          <p:cNvGrpSpPr/>
          <p:nvPr/>
        </p:nvGrpSpPr>
        <p:grpSpPr>
          <a:xfrm>
            <a:off x="893445" y="2249329"/>
            <a:ext cx="7537609" cy="2232660"/>
            <a:chOff x="2266" y="2923"/>
            <a:chExt cx="15827" cy="4688"/>
          </a:xfrm>
        </p:grpSpPr>
        <p:pic>
          <p:nvPicPr>
            <p:cNvPr id="2" name="图片 22" descr="小包装"/>
            <p:cNvPicPr>
              <a:picLocks noChangeAspect="1"/>
            </p:cNvPicPr>
            <p:nvPr/>
          </p:nvPicPr>
          <p:blipFill>
            <a:blip r:embed="rId1"/>
            <a:stretch>
              <a:fillRect/>
            </a:stretch>
          </p:blipFill>
          <p:spPr>
            <a:xfrm>
              <a:off x="2266" y="2957"/>
              <a:ext cx="6735" cy="4654"/>
            </a:xfrm>
            <a:prstGeom prst="rect">
              <a:avLst/>
            </a:prstGeom>
            <a:noFill/>
            <a:ln w="9525">
              <a:noFill/>
            </a:ln>
          </p:spPr>
        </p:pic>
        <p:pic>
          <p:nvPicPr>
            <p:cNvPr id="3" name="图片 23" descr="玻璃包装"/>
            <p:cNvPicPr>
              <a:picLocks noChangeAspect="1"/>
            </p:cNvPicPr>
            <p:nvPr/>
          </p:nvPicPr>
          <p:blipFill>
            <a:blip r:embed="rId2"/>
            <a:stretch>
              <a:fillRect/>
            </a:stretch>
          </p:blipFill>
          <p:spPr>
            <a:xfrm>
              <a:off x="9347" y="2923"/>
              <a:ext cx="8746" cy="4688"/>
            </a:xfrm>
            <a:prstGeom prst="rect">
              <a:avLst/>
            </a:prstGeom>
            <a:noFill/>
            <a:ln w="9525">
              <a:noFill/>
            </a:ln>
          </p:spPr>
        </p:pic>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5423"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66224" y="1231106"/>
            <a:ext cx="103632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小提示</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773906" y="2065020"/>
            <a:ext cx="7589463" cy="2848025"/>
            <a:chOff x="1625" y="2221"/>
            <a:chExt cx="15935" cy="5980"/>
          </a:xfrm>
        </p:grpSpPr>
        <p:sp>
          <p:nvSpPr>
            <p:cNvPr id="15" name="文本框 14"/>
            <p:cNvSpPr txBox="1"/>
            <p:nvPr/>
          </p:nvSpPr>
          <p:spPr>
            <a:xfrm>
              <a:off x="6717" y="4364"/>
              <a:ext cx="10645" cy="1936"/>
            </a:xfrm>
            <a:prstGeom prst="rect">
              <a:avLst/>
            </a:prstGeom>
            <a:noFill/>
          </p:spPr>
          <p:txBody>
            <a:bodyPr wrap="square" rtlCol="0">
              <a:spAutoFit/>
            </a:bodyPr>
            <a:p>
              <a:pPr indent="0" algn="l" fontAlgn="auto">
                <a:lnSpc>
                  <a:spcPct val="150000"/>
                </a:lnSpc>
              </a:pPr>
              <a:r>
                <a:rPr lang="zh-CN" altLang="en-US" sz="1800">
                  <a:solidFill>
                    <a:srgbClr val="1B2F47"/>
                  </a:solidFill>
                  <a:latin typeface="微软雅黑" panose="020B0503020204020204" charset="-122"/>
                  <a:ea typeface="微软雅黑" panose="020B0503020204020204" charset="-122"/>
                </a:rPr>
                <a:t>不同的商品因其性质不一样所选用的包装材料是不一样的，你会为商品选择合适的包装材料吗？</a:t>
              </a:r>
              <a:endParaRPr lang="zh-CN" altLang="en-US" sz="1800">
                <a:solidFill>
                  <a:srgbClr val="1B2F47"/>
                </a:solidFill>
                <a:latin typeface="微软雅黑" panose="020B0503020204020204" charset="-122"/>
                <a:ea typeface="微软雅黑" panose="020B0503020204020204" charset="-122"/>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sz="100"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sz="100"/>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sz="100"/>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sz="100"/>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sz="100"/>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sz="100"/>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sz="100"/>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sz="100"/>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sz="100"/>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sz="100"/>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sz="100"/>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sz="100"/>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sz="100"/>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sz="100"/>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sz="100"/>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sz="100"/>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sz="100"/>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sz="100"/>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sz="100"/>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sz="100"/>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sz="100"/>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sz="100"/>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sz="100"/>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sz="100"/>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sz="100"/>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sz="100"/>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sz="100"/>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sz="100"/>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sz="100"/>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sz="100"/>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sz="100"/>
              </a:p>
            </p:txBody>
          </p:sp>
        </p:grpSp>
        <p:sp>
          <p:nvSpPr>
            <p:cNvPr id="24" name="文本框 23"/>
            <p:cNvSpPr txBox="1"/>
            <p:nvPr/>
          </p:nvSpPr>
          <p:spPr>
            <a:xfrm>
              <a:off x="6717" y="2809"/>
              <a:ext cx="1824" cy="773"/>
            </a:xfrm>
            <a:prstGeom prst="rect">
              <a:avLst/>
            </a:prstGeom>
            <a:noFill/>
          </p:spPr>
          <p:txBody>
            <a:bodyPr wrap="none" rtlCol="0">
              <a:spAutoFit/>
            </a:bodyPr>
            <a:p>
              <a:r>
                <a:rPr lang="zh-CN" altLang="en-US" sz="1800" b="1">
                  <a:solidFill>
                    <a:srgbClr val="B82B14"/>
                  </a:solidFill>
                  <a:latin typeface="微软雅黑" panose="020B0503020204020204" charset="-122"/>
                  <a:ea typeface="微软雅黑" panose="020B0503020204020204" charset="-122"/>
                </a:rPr>
                <a:t>小提示</a:t>
              </a:r>
              <a:endParaRPr lang="zh-CN" altLang="en-US" sz="18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700"/>
              <a:ext cx="11103" cy="5051"/>
              <a:chOff x="7215" y="2696"/>
              <a:chExt cx="10256" cy="4766"/>
            </a:xfrm>
          </p:grpSpPr>
          <p:cxnSp>
            <p:nvCxnSpPr>
              <p:cNvPr id="10247" name="直接连接符 26"/>
              <p:cNvCxnSpPr/>
              <p:nvPr/>
            </p:nvCxnSpPr>
            <p:spPr>
              <a:xfrm flipV="1">
                <a:off x="7215" y="269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447"/>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111443" y="2292668"/>
            <a:ext cx="2593181" cy="2593181"/>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214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214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214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grpSp>
        <p:nvGrpSpPr>
          <p:cNvPr id="16" name="组合 15"/>
          <p:cNvGrpSpPr/>
          <p:nvPr/>
        </p:nvGrpSpPr>
        <p:grpSpPr>
          <a:xfrm>
            <a:off x="3131962" y="2405031"/>
            <a:ext cx="5617053" cy="2591943"/>
            <a:chOff x="7466" y="5307"/>
            <a:chExt cx="11388" cy="5443"/>
          </a:xfrm>
        </p:grpSpPr>
        <p:grpSp>
          <p:nvGrpSpPr>
            <p:cNvPr id="39" name="组合 38"/>
            <p:cNvGrpSpPr/>
            <p:nvPr/>
          </p:nvGrpSpPr>
          <p:grpSpPr>
            <a:xfrm>
              <a:off x="7467" y="5307"/>
              <a:ext cx="10836" cy="5443"/>
              <a:chOff x="9623" y="5554"/>
              <a:chExt cx="9075" cy="3625"/>
            </a:xfrm>
          </p:grpSpPr>
          <p:sp>
            <p:nvSpPr>
              <p:cNvPr id="75" name="圆角矩形 74"/>
              <p:cNvSpPr/>
              <p:nvPr/>
            </p:nvSpPr>
            <p:spPr>
              <a:xfrm rot="5400000">
                <a:off x="14663" y="1599"/>
                <a:ext cx="80" cy="798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4" name="圆角矩形 13"/>
              <p:cNvSpPr/>
              <p:nvPr/>
            </p:nvSpPr>
            <p:spPr>
              <a:xfrm rot="5400000">
                <a:off x="13653" y="5068"/>
                <a:ext cx="80" cy="814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grpSp>
        <p:sp>
          <p:nvSpPr>
            <p:cNvPr id="15" name="文本框 14"/>
            <p:cNvSpPr txBox="1"/>
            <p:nvPr/>
          </p:nvSpPr>
          <p:spPr>
            <a:xfrm>
              <a:off x="7466" y="5795"/>
              <a:ext cx="11388" cy="4554"/>
            </a:xfrm>
            <a:prstGeom prst="rect">
              <a:avLst/>
            </a:prstGeom>
            <a:noFill/>
          </p:spPr>
          <p:txBody>
            <a:bodyPr wrap="square" rtlCol="0">
              <a:spAutoFit/>
            </a:bodyPr>
            <a:p>
              <a:pPr indent="457200" fontAlgn="auto">
                <a:lnSpc>
                  <a:spcPct val="150000"/>
                </a:lnSpc>
              </a:pPr>
              <a:r>
                <a:rPr lang="en-US" altLang="zh-CN" sz="1500">
                  <a:solidFill>
                    <a:srgbClr val="1B2F47"/>
                  </a:solidFill>
                  <a:latin typeface="微软雅黑" panose="020B0503020204020204" charset="-122"/>
                  <a:ea typeface="微软雅黑" panose="020B0503020204020204" charset="-122"/>
                </a:rPr>
                <a:t> </a:t>
              </a:r>
              <a:r>
                <a:rPr lang="zh-CN" altLang="en-US" sz="1500">
                  <a:solidFill>
                    <a:srgbClr val="1B2F47"/>
                  </a:solidFill>
                  <a:latin typeface="微软雅黑" panose="020B0503020204020204" charset="-122"/>
                  <a:ea typeface="微软雅黑" panose="020B0503020204020204" charset="-122"/>
                </a:rPr>
                <a:t>茶叶是日常生活中的常见物品，它具有非常强的吸附性和吸湿性，极易吸湿受潮而产生质变，或者吸附上异味导致使用价值下降。当茶叶保管不当时，在水分、温度、湿度、光、氧等因子的作用下，会引起不良的生化反应和微生物的活动，从而导致茶叶质量的变化。那么厂商进行在茶叶包装时，如何选用合适的</a:t>
              </a:r>
              <a:r>
                <a:rPr lang="zh-CN" altLang="en-US" sz="1500">
                  <a:solidFill>
                    <a:srgbClr val="FF0000"/>
                  </a:solidFill>
                  <a:latin typeface="微软雅黑" panose="020B0503020204020204" charset="-122"/>
                  <a:ea typeface="微软雅黑" panose="020B0503020204020204" charset="-122"/>
                </a:rPr>
                <a:t>包装材料和包装容器</a:t>
              </a:r>
              <a:r>
                <a:rPr lang="zh-CN" altLang="en-US" sz="1500">
                  <a:solidFill>
                    <a:srgbClr val="1B2F47"/>
                  </a:solidFill>
                  <a:latin typeface="微软雅黑" panose="020B0503020204020204" charset="-122"/>
                  <a:ea typeface="微软雅黑" panose="020B0503020204020204" charset="-122"/>
                </a:rPr>
                <a:t>呢？</a:t>
              </a:r>
              <a:endParaRPr lang="zh-CN" altLang="en-US" sz="1500">
                <a:solidFill>
                  <a:srgbClr val="1B2F47"/>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矩形 2"/>
          <p:cNvSpPr>
            <a:spLocks noGrp="1"/>
          </p:cNvSpPr>
          <p:nvPr>
            <p:ph type="title"/>
          </p:nvPr>
        </p:nvSpPr>
        <p:spPr>
          <a:ln/>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 </a:t>
            </a:r>
            <a:r>
              <a:rPr lang="en-US" altLang="zh-CN" dirty="0">
                <a:solidFill>
                  <a:srgbClr val="FF0000"/>
                </a:solidFill>
                <a:ea typeface="宋体" panose="02010600030101010101" pitchFamily="2" charset="-122"/>
              </a:rPr>
              <a:t>8.2 </a:t>
            </a:r>
            <a:r>
              <a:rPr lang="zh-CN" altLang="en-US" dirty="0">
                <a:solidFill>
                  <a:srgbClr val="FF0000"/>
                </a:solidFill>
                <a:ea typeface="宋体" panose="02010600030101010101" pitchFamily="2" charset="-122"/>
              </a:rPr>
              <a:t>包装材料</a:t>
            </a:r>
            <a:endParaRPr lang="zh-CN" altLang="en-US" dirty="0">
              <a:solidFill>
                <a:srgbClr val="FF0000"/>
              </a:solidFill>
              <a:ea typeface="宋体" panose="02010600030101010101" pitchFamily="2" charset="-122"/>
            </a:endParaRPr>
          </a:p>
        </p:txBody>
      </p:sp>
      <p:sp>
        <p:nvSpPr>
          <p:cNvPr id="11267" name="矩形 3"/>
          <p:cNvSpPr>
            <a:spLocks noGrp="1" noChangeArrowheads="1"/>
          </p:cNvSpPr>
          <p:nvPr>
            <p:ph idx="1"/>
          </p:nvPr>
        </p:nvSpPr>
        <p:spPr>
          <a:xfrm>
            <a:off x="949325" y="1628775"/>
            <a:ext cx="7661275" cy="4895850"/>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8.2.1  </a:t>
            </a:r>
            <a:r>
              <a:rPr kumimoji="0" lang="zh-CN" altLang="en-US"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包装材料的类型</a:t>
            </a:r>
            <a:endParaRPr kumimoji="0" lang="zh-CN" altLang="en-US"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包装材料主要有以下几种类型</a:t>
            </a:r>
            <a:r>
              <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endPar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a:lnSpc>
                <a:spcPct val="90000"/>
              </a:lnSpc>
            </a:pPr>
            <a:r>
              <a:rPr kumimoji="0" lang="en-US" altLang="zh-CN"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1</a:t>
            </a:r>
            <a:r>
              <a:rPr kumimoji="0" lang="zh-CN" altLang="en-US"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）纸质包装材料</a:t>
            </a:r>
            <a:endParaRPr kumimoji="0" lang="zh-CN" altLang="en-US"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a:lnSpc>
                <a:spcPct val="90000"/>
              </a:lnSpc>
            </a:pPr>
            <a:r>
              <a:rPr lang="zh-CN" altLang="en-US" sz="2000" b="1" dirty="0">
                <a:ea typeface="宋体" panose="02010600030101010101" pitchFamily="2" charset="-122"/>
                <a:sym typeface="+mn-ea"/>
              </a:rPr>
              <a:t>优点：价格低、质地细腻均匀、耐摩擦、耐冲击、容易黏合、不受温度影响、适合包装生产的机械化。</a:t>
            </a:r>
            <a:endParaRPr lang="zh-CN" altLang="en-US" sz="2000" b="1" dirty="0">
              <a:ea typeface="宋体" panose="02010600030101010101" pitchFamily="2" charset="-122"/>
            </a:endParaRPr>
          </a:p>
          <a:p>
            <a:pPr>
              <a:lnSpc>
                <a:spcPct val="90000"/>
              </a:lnSpc>
            </a:pPr>
            <a:r>
              <a:rPr lang="zh-CN" altLang="en-US" sz="2000" b="1" dirty="0">
                <a:ea typeface="宋体" panose="02010600030101010101" pitchFamily="2" charset="-122"/>
                <a:sym typeface="+mn-ea"/>
              </a:rPr>
              <a:t>缺点：防潮性能不好，受潮后强度下降，密闭性、防潮性、透明性差。</a:t>
            </a:r>
            <a:endParaRPr lang="zh-CN" altLang="en-US" sz="2000" b="1" dirty="0">
              <a:ea typeface="宋体" panose="02010600030101010101" pitchFamily="2" charset="-122"/>
            </a:endParaRPr>
          </a:p>
          <a:p>
            <a:pPr marL="514350" marR="0" lvl="0" indent="-514350" algn="l" defTabSz="914400" rtl="0" eaLnBrk="1" fontAlgn="base" latinLnBrk="0" hangingPunct="1">
              <a:lnSpc>
                <a:spcPct val="90000"/>
              </a:lnSpc>
              <a:spcBef>
                <a:spcPct val="20000"/>
              </a:spcBef>
              <a:spcAft>
                <a:spcPct val="0"/>
              </a:spcAft>
              <a:buClrTx/>
              <a:buSzTx/>
              <a:buFont typeface="+mj-lt"/>
              <a:buAutoNum type="arabicParenR"/>
              <a:defRPr/>
            </a:pPr>
            <a:endParaRPr kumimoji="0" lang="zh-CN"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 typeface="+mj-lt"/>
              <a:buNone/>
              <a:defRPr/>
            </a:pPr>
            <a:endPar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p:txBody>
      </p:sp>
      <p:pic>
        <p:nvPicPr>
          <p:cNvPr id="2" name="图片 1" descr="1a73026d4801cac2c575fe2f546f0c3"/>
          <p:cNvPicPr>
            <a:picLocks noChangeAspect="1"/>
          </p:cNvPicPr>
          <p:nvPr/>
        </p:nvPicPr>
        <p:blipFill>
          <a:blip r:embed="rId1"/>
          <a:stretch>
            <a:fillRect/>
          </a:stretch>
        </p:blipFill>
        <p:spPr>
          <a:xfrm>
            <a:off x="2987675" y="4005580"/>
            <a:ext cx="2954655" cy="2942590"/>
          </a:xfrm>
          <a:prstGeom prst="rect">
            <a:avLst/>
          </a:prstGeom>
        </p:spPr>
      </p:pic>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矩形 2"/>
          <p:cNvSpPr>
            <a:spLocks noGrp="1"/>
          </p:cNvSpPr>
          <p:nvPr>
            <p:ph type="title"/>
          </p:nvPr>
        </p:nvSpPr>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 </a:t>
            </a:r>
            <a:r>
              <a:rPr lang="en-US" altLang="zh-CN" dirty="0">
                <a:solidFill>
                  <a:srgbClr val="FF0000"/>
                </a:solidFill>
                <a:ea typeface="宋体" panose="02010600030101010101" pitchFamily="2" charset="-122"/>
              </a:rPr>
              <a:t>8.2 </a:t>
            </a:r>
            <a:r>
              <a:rPr lang="zh-CN" altLang="en-US" dirty="0">
                <a:solidFill>
                  <a:srgbClr val="FF0000"/>
                </a:solidFill>
                <a:ea typeface="宋体" panose="02010600030101010101" pitchFamily="2" charset="-122"/>
              </a:rPr>
              <a:t>包装材料</a:t>
            </a:r>
            <a:endParaRPr lang="zh-CN" altLang="en-US" dirty="0">
              <a:solidFill>
                <a:srgbClr val="FF0000"/>
              </a:solidFill>
              <a:ea typeface="宋体" panose="02010600030101010101" pitchFamily="2" charset="-122"/>
            </a:endParaRPr>
          </a:p>
        </p:txBody>
      </p:sp>
      <p:sp>
        <p:nvSpPr>
          <p:cNvPr id="11267" name="矩形 3"/>
          <p:cNvSpPr>
            <a:spLocks noGrp="1" noChangeArrowheads="1"/>
          </p:cNvSpPr>
          <p:nvPr>
            <p:ph idx="1"/>
          </p:nvPr>
        </p:nvSpPr>
        <p:spPr>
          <a:xfrm>
            <a:off x="949325" y="1628775"/>
            <a:ext cx="7661275" cy="4895850"/>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8.2.1  </a:t>
            </a:r>
            <a:r>
              <a:rPr kumimoji="0" lang="zh-CN" altLang="en-US"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包装材料的类型</a:t>
            </a:r>
            <a:endParaRPr kumimoji="0" lang="zh-CN" altLang="en-US"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包装材料主要有以下几种类型</a:t>
            </a:r>
            <a:r>
              <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endPar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a:lnSpc>
                <a:spcPct val="80000"/>
              </a:lnSpc>
            </a:pPr>
            <a:r>
              <a:rPr kumimoji="0" lang="en-US" altLang="zh-CN"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2</a:t>
            </a:r>
            <a:r>
              <a:rPr kumimoji="0" lang="zh-CN" altLang="en-US"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）金属包装材料</a:t>
            </a:r>
            <a:endParaRPr kumimoji="0" lang="zh-CN" altLang="en-US"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a:lnSpc>
                <a:spcPct val="80000"/>
              </a:lnSpc>
            </a:pPr>
            <a:r>
              <a:rPr lang="zh-CN" altLang="en-US" sz="2000" b="1" dirty="0">
                <a:ea typeface="宋体" panose="02010600030101010101" pitchFamily="2" charset="-122"/>
                <a:sym typeface="+mn-ea"/>
              </a:rPr>
              <a:t>优点：牢固、易加工、不透气、防潮、避光、能再生使用</a:t>
            </a:r>
            <a:endParaRPr lang="zh-CN" altLang="en-US" sz="2000" b="1" dirty="0">
              <a:ea typeface="宋体" panose="02010600030101010101" pitchFamily="2" charset="-122"/>
            </a:endParaRPr>
          </a:p>
          <a:p>
            <a:pPr>
              <a:lnSpc>
                <a:spcPct val="80000"/>
              </a:lnSpc>
            </a:pPr>
            <a:r>
              <a:rPr lang="zh-CN" altLang="en-US" sz="2000" b="1" dirty="0">
                <a:ea typeface="宋体" panose="02010600030101010101" pitchFamily="2" charset="-122"/>
                <a:sym typeface="+mn-ea"/>
              </a:rPr>
              <a:t>缺点：成本高，在流通中易变形，易锈蚀</a:t>
            </a:r>
            <a:endParaRPr lang="zh-CN" altLang="en-US" sz="2800" b="1" dirty="0">
              <a:ea typeface="宋体" panose="02010600030101010101" pitchFamily="2" charset="-122"/>
            </a:endParaRPr>
          </a:p>
          <a:p>
            <a:pPr>
              <a:lnSpc>
                <a:spcPct val="90000"/>
              </a:lnSpc>
            </a:pPr>
            <a:endParaRPr lang="zh-CN" altLang="en-US" sz="2800" b="1" dirty="0">
              <a:ea typeface="宋体" panose="02010600030101010101" pitchFamily="2" charset="-122"/>
            </a:endParaRPr>
          </a:p>
          <a:p>
            <a:pPr marL="514350" marR="0" lvl="0" indent="-514350" algn="l" defTabSz="914400" rtl="0" eaLnBrk="1" fontAlgn="base" latinLnBrk="0" hangingPunct="1">
              <a:lnSpc>
                <a:spcPct val="90000"/>
              </a:lnSpc>
              <a:spcBef>
                <a:spcPct val="20000"/>
              </a:spcBef>
              <a:spcAft>
                <a:spcPct val="0"/>
              </a:spcAft>
              <a:buClrTx/>
              <a:buSzTx/>
              <a:buFont typeface="+mj-lt"/>
              <a:buAutoNum type="arabicParenR"/>
              <a:defRPr/>
            </a:pPr>
            <a:endParaRPr kumimoji="0" lang="zh-CN"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 typeface="+mj-lt"/>
              <a:buNone/>
              <a:defRPr/>
            </a:pPr>
            <a:endPar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p:txBody>
      </p:sp>
      <p:pic>
        <p:nvPicPr>
          <p:cNvPr id="2" name="图片 1" descr="2d1c512d13e2aaaba88cac2d2603500"/>
          <p:cNvPicPr>
            <a:picLocks noChangeAspect="1"/>
          </p:cNvPicPr>
          <p:nvPr/>
        </p:nvPicPr>
        <p:blipFill>
          <a:blip r:embed="rId1"/>
          <a:stretch>
            <a:fillRect/>
          </a:stretch>
        </p:blipFill>
        <p:spPr>
          <a:xfrm>
            <a:off x="3131820" y="3645535"/>
            <a:ext cx="3101975" cy="3101975"/>
          </a:xfrm>
          <a:prstGeom prst="rect">
            <a:avLst/>
          </a:prstGeom>
        </p:spPr>
      </p:pic>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矩形 2"/>
          <p:cNvSpPr>
            <a:spLocks noGrp="1"/>
          </p:cNvSpPr>
          <p:nvPr>
            <p:ph type="title"/>
          </p:nvPr>
        </p:nvSpPr>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 </a:t>
            </a:r>
            <a:r>
              <a:rPr lang="en-US" altLang="zh-CN" dirty="0">
                <a:solidFill>
                  <a:srgbClr val="FF0000"/>
                </a:solidFill>
                <a:ea typeface="宋体" panose="02010600030101010101" pitchFamily="2" charset="-122"/>
              </a:rPr>
              <a:t>8.2 </a:t>
            </a:r>
            <a:r>
              <a:rPr lang="zh-CN" altLang="en-US" dirty="0">
                <a:solidFill>
                  <a:srgbClr val="FF0000"/>
                </a:solidFill>
                <a:ea typeface="宋体" panose="02010600030101010101" pitchFamily="2" charset="-122"/>
              </a:rPr>
              <a:t>包装材料</a:t>
            </a:r>
            <a:endParaRPr lang="zh-CN" altLang="en-US" dirty="0">
              <a:solidFill>
                <a:srgbClr val="FF0000"/>
              </a:solidFill>
              <a:ea typeface="宋体" panose="02010600030101010101" pitchFamily="2" charset="-122"/>
            </a:endParaRPr>
          </a:p>
        </p:txBody>
      </p:sp>
      <p:sp>
        <p:nvSpPr>
          <p:cNvPr id="11267" name="矩形 3"/>
          <p:cNvSpPr>
            <a:spLocks noGrp="1" noChangeArrowheads="1"/>
          </p:cNvSpPr>
          <p:nvPr>
            <p:ph idx="1"/>
          </p:nvPr>
        </p:nvSpPr>
        <p:spPr>
          <a:xfrm>
            <a:off x="949325" y="1628775"/>
            <a:ext cx="7661275" cy="4895850"/>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8.2.1  </a:t>
            </a:r>
            <a:r>
              <a:rPr kumimoji="0" lang="zh-CN" altLang="en-US"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包装材料的类型</a:t>
            </a:r>
            <a:endParaRPr kumimoji="0" lang="zh-CN" altLang="en-US"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包装材料主要有以下几种类型</a:t>
            </a:r>
            <a:r>
              <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endPar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a:lnSpc>
                <a:spcPct val="80000"/>
              </a:lnSpc>
            </a:pPr>
            <a:r>
              <a:rPr kumimoji="0" lang="en-US" altLang="zh-CN"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3</a:t>
            </a:r>
            <a:r>
              <a:rPr kumimoji="0" lang="zh-CN" altLang="en-US"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）塑料包装材料</a:t>
            </a:r>
            <a:endParaRPr kumimoji="0" lang="zh-CN" altLang="en-US"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a:lnSpc>
                <a:spcPct val="80000"/>
              </a:lnSpc>
            </a:pPr>
            <a:r>
              <a:rPr lang="zh-CN" altLang="en-US" sz="2000" b="1" dirty="0">
                <a:ea typeface="宋体" panose="02010600030101010101" pitchFamily="2" charset="-122"/>
                <a:sym typeface="+mn-ea"/>
              </a:rPr>
              <a:t>优点：有一定强度和弹性，耐折叠、摩擦，抗震动，防潮，气密性好，耐腐蚀，易加工</a:t>
            </a:r>
            <a:endParaRPr lang="zh-CN" altLang="en-US" sz="2000" b="1" dirty="0">
              <a:ea typeface="宋体" panose="02010600030101010101" pitchFamily="2" charset="-122"/>
            </a:endParaRPr>
          </a:p>
          <a:p>
            <a:pPr>
              <a:lnSpc>
                <a:spcPct val="80000"/>
              </a:lnSpc>
            </a:pPr>
            <a:r>
              <a:rPr lang="zh-CN" altLang="en-US" sz="2000" b="1" dirty="0">
                <a:ea typeface="宋体" panose="02010600030101010101" pitchFamily="2" charset="-122"/>
                <a:sym typeface="+mn-ea"/>
              </a:rPr>
              <a:t>缺点：易老化，有异味，废弃物难处理，易产生公害</a:t>
            </a:r>
            <a:endParaRPr kumimoji="0" lang="zh-CN" altLang="en-US"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 typeface="+mj-lt"/>
              <a:buNone/>
              <a:defRPr/>
            </a:pPr>
            <a:endParaRPr kumimoji="0" lang="en-US" altLang="zh-CN"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p:txBody>
      </p:sp>
      <p:pic>
        <p:nvPicPr>
          <p:cNvPr id="2" name="图片 1" descr="2f6df4fa5d7112ecc07ad9fe9d1e620"/>
          <p:cNvPicPr>
            <a:picLocks noChangeAspect="1"/>
          </p:cNvPicPr>
          <p:nvPr/>
        </p:nvPicPr>
        <p:blipFill>
          <a:blip r:embed="rId1"/>
          <a:stretch>
            <a:fillRect/>
          </a:stretch>
        </p:blipFill>
        <p:spPr>
          <a:xfrm>
            <a:off x="2771775" y="3844925"/>
            <a:ext cx="3669665" cy="2679700"/>
          </a:xfrm>
          <a:prstGeom prst="rect">
            <a:avLst/>
          </a:prstGeom>
        </p:spPr>
      </p:pic>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矩形 2"/>
          <p:cNvSpPr>
            <a:spLocks noGrp="1"/>
          </p:cNvSpPr>
          <p:nvPr>
            <p:ph type="title"/>
          </p:nvPr>
        </p:nvSpPr>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 </a:t>
            </a:r>
            <a:r>
              <a:rPr lang="en-US" altLang="zh-CN" dirty="0">
                <a:solidFill>
                  <a:srgbClr val="FF0000"/>
                </a:solidFill>
                <a:ea typeface="宋体" panose="02010600030101010101" pitchFamily="2" charset="-122"/>
              </a:rPr>
              <a:t>8.2 </a:t>
            </a:r>
            <a:r>
              <a:rPr lang="zh-CN" altLang="en-US" dirty="0">
                <a:solidFill>
                  <a:srgbClr val="FF0000"/>
                </a:solidFill>
                <a:ea typeface="宋体" panose="02010600030101010101" pitchFamily="2" charset="-122"/>
              </a:rPr>
              <a:t>包装材料</a:t>
            </a:r>
            <a:endParaRPr lang="zh-CN" altLang="en-US" dirty="0">
              <a:solidFill>
                <a:srgbClr val="FF0000"/>
              </a:solidFill>
              <a:ea typeface="宋体" panose="02010600030101010101" pitchFamily="2" charset="-122"/>
            </a:endParaRPr>
          </a:p>
        </p:txBody>
      </p:sp>
      <p:sp>
        <p:nvSpPr>
          <p:cNvPr id="11267" name="矩形 3"/>
          <p:cNvSpPr>
            <a:spLocks noGrp="1" noChangeArrowheads="1"/>
          </p:cNvSpPr>
          <p:nvPr>
            <p:ph idx="1"/>
          </p:nvPr>
        </p:nvSpPr>
        <p:spPr>
          <a:xfrm>
            <a:off x="949325" y="1628775"/>
            <a:ext cx="7661275" cy="4895850"/>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8.2.1  </a:t>
            </a:r>
            <a:r>
              <a:rPr kumimoji="0" lang="zh-CN" altLang="en-US"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包装材料的类型</a:t>
            </a:r>
            <a:endParaRPr kumimoji="0" lang="zh-CN" altLang="en-US"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包装材料主要有以下几种类型</a:t>
            </a:r>
            <a:r>
              <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endPar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a:lnSpc>
                <a:spcPct val="90000"/>
              </a:lnSpc>
            </a:pPr>
            <a:r>
              <a:rPr kumimoji="0" lang="en-US" altLang="zh-CN"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4</a:t>
            </a:r>
            <a:r>
              <a:rPr kumimoji="0" lang="zh-CN" altLang="en-US"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）木质包装材料</a:t>
            </a:r>
            <a:endParaRPr kumimoji="0" lang="zh-CN" altLang="en-US" sz="20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a:lnSpc>
                <a:spcPct val="90000"/>
              </a:lnSpc>
            </a:pPr>
            <a:r>
              <a:rPr lang="zh-CN" altLang="en-US" sz="2000" b="1" dirty="0">
                <a:ea typeface="宋体" panose="02010600030101010101" pitchFamily="2" charset="-122"/>
                <a:sym typeface="+mn-ea"/>
              </a:rPr>
              <a:t>优点：抗震、抗压（如：木桶、木箱、木柜）</a:t>
            </a:r>
            <a:endParaRPr lang="zh-CN" altLang="en-US" sz="2000" b="1" dirty="0">
              <a:ea typeface="宋体" panose="02010600030101010101" pitchFamily="2" charset="-122"/>
            </a:endParaRPr>
          </a:p>
          <a:p>
            <a:pPr>
              <a:lnSpc>
                <a:spcPct val="90000"/>
              </a:lnSpc>
            </a:pPr>
            <a:r>
              <a:rPr lang="zh-CN" altLang="en-US" sz="2000" b="1" dirty="0">
                <a:ea typeface="宋体" panose="02010600030101010101" pitchFamily="2" charset="-122"/>
                <a:sym typeface="+mn-ea"/>
              </a:rPr>
              <a:t>缺点：易吸收水分、易变形开裂、易腐、易受白蚁侵害，且木制资源是有限的</a:t>
            </a:r>
            <a:r>
              <a:rPr lang="zh-CN" altLang="en-US" sz="2000" dirty="0">
                <a:ea typeface="宋体" panose="02010600030101010101" pitchFamily="2" charset="-122"/>
                <a:sym typeface="+mn-ea"/>
              </a:rPr>
              <a:t> </a:t>
            </a:r>
            <a:endParaRPr lang="en-US" altLang="zh-CN" sz="2000">
              <a:ea typeface="宋体" panose="02010600030101010101" pitchFamily="2" charset="-122"/>
            </a:endParaRPr>
          </a:p>
          <a:p>
            <a:pPr>
              <a:lnSpc>
                <a:spcPct val="90000"/>
              </a:lnSpc>
            </a:pPr>
            <a:endParaRPr kumimoji="0" lang="zh-CN"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 typeface="+mj-lt"/>
              <a:buNone/>
              <a:defRPr/>
            </a:pPr>
            <a:endPar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p:txBody>
      </p:sp>
      <p:pic>
        <p:nvPicPr>
          <p:cNvPr id="2" name="图片 1" descr="3053a307428275beb608348b292f04e"/>
          <p:cNvPicPr>
            <a:picLocks noChangeAspect="1"/>
          </p:cNvPicPr>
          <p:nvPr/>
        </p:nvPicPr>
        <p:blipFill>
          <a:blip r:embed="rId1"/>
          <a:stretch>
            <a:fillRect/>
          </a:stretch>
        </p:blipFill>
        <p:spPr>
          <a:xfrm>
            <a:off x="3420110" y="3717290"/>
            <a:ext cx="3034030" cy="3034030"/>
          </a:xfrm>
          <a:prstGeom prst="rect">
            <a:avLst/>
          </a:prstGeom>
        </p:spPr>
      </p:pic>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矩形 2"/>
          <p:cNvSpPr>
            <a:spLocks noGrp="1"/>
          </p:cNvSpPr>
          <p:nvPr>
            <p:ph type="title"/>
          </p:nvPr>
        </p:nvSpPr>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 </a:t>
            </a:r>
            <a:r>
              <a:rPr lang="en-US" altLang="zh-CN" dirty="0">
                <a:solidFill>
                  <a:srgbClr val="FF0000"/>
                </a:solidFill>
                <a:ea typeface="宋体" panose="02010600030101010101" pitchFamily="2" charset="-122"/>
              </a:rPr>
              <a:t>8.2 </a:t>
            </a:r>
            <a:r>
              <a:rPr lang="zh-CN" altLang="en-US" dirty="0">
                <a:solidFill>
                  <a:srgbClr val="FF0000"/>
                </a:solidFill>
                <a:ea typeface="宋体" panose="02010600030101010101" pitchFamily="2" charset="-122"/>
              </a:rPr>
              <a:t>包装材料</a:t>
            </a:r>
            <a:endParaRPr lang="zh-CN" altLang="en-US" dirty="0">
              <a:solidFill>
                <a:srgbClr val="FF0000"/>
              </a:solidFill>
              <a:ea typeface="宋体" panose="02010600030101010101" pitchFamily="2" charset="-122"/>
            </a:endParaRPr>
          </a:p>
        </p:txBody>
      </p:sp>
      <p:sp>
        <p:nvSpPr>
          <p:cNvPr id="11267" name="矩形 3"/>
          <p:cNvSpPr>
            <a:spLocks noGrp="1" noChangeArrowheads="1"/>
          </p:cNvSpPr>
          <p:nvPr>
            <p:ph idx="1"/>
          </p:nvPr>
        </p:nvSpPr>
        <p:spPr>
          <a:xfrm>
            <a:off x="949325" y="1628775"/>
            <a:ext cx="7661275" cy="4895850"/>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8.2.1  </a:t>
            </a:r>
            <a:r>
              <a:rPr kumimoji="0" lang="zh-CN" altLang="en-US"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包装材料的类型</a:t>
            </a:r>
            <a:endParaRPr kumimoji="0" lang="zh-CN" altLang="en-US" sz="3200" b="1"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包装材料主要有以下几种类型</a:t>
            </a:r>
            <a:r>
              <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endPar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a:lnSpc>
                <a:spcPct val="90000"/>
              </a:lnSpc>
            </a:pPr>
            <a:r>
              <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5</a:t>
            </a:r>
            <a:r>
              <a:rPr kumimoji="0" lang="zh-CN"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）复合包装材料</a:t>
            </a:r>
            <a:endParaRPr kumimoji="0" lang="zh-CN"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a:lnSpc>
                <a:spcPct val="90000"/>
              </a:lnSpc>
            </a:pPr>
            <a:r>
              <a:rPr lang="zh-CN" altLang="en-US" sz="2800" b="1" dirty="0">
                <a:ea typeface="宋体" panose="02010600030101010101" pitchFamily="2" charset="-122"/>
                <a:sym typeface="+mn-ea"/>
              </a:rPr>
              <a:t>将两种或两种以上具有不同特性的材料，通过各种方法复合在一起，以改进单一包装材料的性能。使用最广泛的是塑料与玻璃复合材料、塑料与金属箔复合材料、塑料与塑料复合材料、塑料与纸张复合材料等。</a:t>
            </a:r>
            <a:endParaRPr lang="en-US" altLang="zh-CN" sz="2800" b="1">
              <a:ea typeface="宋体" panose="02010600030101010101" pitchFamily="2" charset="-122"/>
            </a:endParaRPr>
          </a:p>
          <a:p>
            <a:pPr>
              <a:lnSpc>
                <a:spcPct val="90000"/>
              </a:lnSpc>
            </a:pPr>
            <a:endParaRPr kumimoji="0" lang="zh-CN" altLang="en-US"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 typeface="+mj-lt"/>
              <a:buNone/>
              <a:defRPr/>
            </a:pPr>
            <a:endParaRPr kumimoji="0" lang="en-US" altLang="zh-CN" sz="28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矩形 2"/>
          <p:cNvSpPr>
            <a:spLocks noGrp="1"/>
          </p:cNvSpPr>
          <p:nvPr>
            <p:ph type="title"/>
          </p:nvPr>
        </p:nvSpPr>
        <p:spPr>
          <a:ln/>
        </p:spPr>
        <p:txBody>
          <a:bodyPr vert="horz" wrap="square" lIns="91440" tIns="45720" rIns="91440" bIns="45720" anchor="ctr" anchorCtr="0"/>
          <a:p>
            <a:pPr eaLnBrk="1" hangingPunct="1"/>
            <a:r>
              <a:rPr lang="zh-CN" altLang="en-US" dirty="0">
                <a:ea typeface="宋体" panose="02010600030101010101" pitchFamily="2" charset="-122"/>
              </a:rPr>
              <a:t> </a:t>
            </a:r>
            <a:r>
              <a:rPr lang="en-US" altLang="zh-CN" dirty="0">
                <a:solidFill>
                  <a:srgbClr val="FF0000"/>
                </a:solidFill>
                <a:ea typeface="宋体" panose="02010600030101010101" pitchFamily="2" charset="-122"/>
              </a:rPr>
              <a:t>8.2 </a:t>
            </a:r>
            <a:r>
              <a:rPr lang="zh-CN" altLang="en-US" dirty="0">
                <a:solidFill>
                  <a:srgbClr val="FF0000"/>
                </a:solidFill>
                <a:ea typeface="宋体" panose="02010600030101010101" pitchFamily="2" charset="-122"/>
              </a:rPr>
              <a:t>包装材料</a:t>
            </a:r>
            <a:endParaRPr lang="zh-CN" altLang="en-US" dirty="0">
              <a:solidFill>
                <a:srgbClr val="FF0000"/>
              </a:solidFill>
              <a:ea typeface="宋体" panose="02010600030101010101" pitchFamily="2" charset="-122"/>
            </a:endParaRPr>
          </a:p>
        </p:txBody>
      </p:sp>
      <p:sp>
        <p:nvSpPr>
          <p:cNvPr id="12291" name="矩形 3"/>
          <p:cNvSpPr>
            <a:spLocks noGrp="1" noChangeArrowheads="1"/>
          </p:cNvSpPr>
          <p:nvPr>
            <p:ph idx="1"/>
          </p:nvPr>
        </p:nvSpPr>
        <p:spPr>
          <a:xfrm>
            <a:off x="250825" y="1628775"/>
            <a:ext cx="8893175" cy="4475163"/>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a:ln>
                  <a:noFill/>
                </a:ln>
                <a:solidFill>
                  <a:schemeClr val="tx1"/>
                </a:solidFill>
                <a:effectLst/>
                <a:uLnTx/>
                <a:uFillTx/>
                <a:latin typeface="+mn-lt"/>
                <a:ea typeface="宋体" panose="02010600030101010101" pitchFamily="2" charset="-122"/>
                <a:cs typeface="+mn-cs"/>
              </a:rPr>
              <a:t>8.2.2  </a:t>
            </a:r>
            <a:r>
              <a:rPr kumimoji="0" lang="zh-CN" altLang="en-US" sz="3200" b="1" i="0" u="none" strike="noStrike" kern="0" cap="none" spc="0" normalizeH="0" baseline="0" noProof="0" dirty="0">
                <a:ln>
                  <a:noFill/>
                </a:ln>
                <a:solidFill>
                  <a:schemeClr val="tx1"/>
                </a:solidFill>
                <a:effectLst/>
                <a:uLnTx/>
                <a:uFillTx/>
                <a:latin typeface="+mn-lt"/>
                <a:ea typeface="宋体" panose="02010600030101010101" pitchFamily="2" charset="-122"/>
                <a:cs typeface="+mn-cs"/>
              </a:rPr>
              <a:t>绿色包装</a:t>
            </a:r>
            <a:endParaRPr kumimoji="0" lang="en-US" altLang="zh-CN" sz="3200" b="1" i="0" u="none" strike="noStrike" kern="0" cap="none" spc="0" normalizeH="0" baseline="0" noProof="0" dirty="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en-US" altLang="zh-CN" sz="2800" b="0" i="0" u="none" strike="noStrike" kern="0" cap="none" spc="0" normalizeH="0" baseline="0" noProof="0" dirty="0" smtClean="0">
                <a:ln>
                  <a:noFill/>
                </a:ln>
                <a:solidFill>
                  <a:srgbClr val="FF0000"/>
                </a:solidFill>
                <a:effectLst/>
                <a:uLnTx/>
                <a:uFillTx/>
                <a:latin typeface="+mn-lt"/>
                <a:ea typeface="宋体" panose="02010600030101010101" pitchFamily="2" charset="-122"/>
                <a:cs typeface="+mn-cs"/>
              </a:rPr>
              <a:t>       </a:t>
            </a:r>
            <a:r>
              <a:rPr kumimoji="0" lang="zh-CN" altLang="en-US" sz="2800" b="0" i="0" u="none" strike="noStrike" kern="0" cap="none" spc="0" normalizeH="0" baseline="0" noProof="0" dirty="0" smtClean="0">
                <a:ln>
                  <a:noFill/>
                </a:ln>
                <a:solidFill>
                  <a:srgbClr val="FF0000"/>
                </a:solidFill>
                <a:effectLst/>
                <a:uLnTx/>
                <a:uFillTx/>
                <a:latin typeface="+mn-lt"/>
                <a:ea typeface="宋体" panose="02010600030101010101" pitchFamily="2" charset="-122"/>
                <a:cs typeface="+mn-cs"/>
              </a:rPr>
              <a:t>绿色</a:t>
            </a:r>
            <a:r>
              <a:rPr kumimoji="0" lang="zh-CN" altLang="en-US" sz="2800" b="0" i="0" u="none" strike="noStrike" kern="0" cap="none" spc="0" normalizeH="0" baseline="0" noProof="0" dirty="0">
                <a:ln>
                  <a:noFill/>
                </a:ln>
                <a:solidFill>
                  <a:srgbClr val="FF0000"/>
                </a:solidFill>
                <a:effectLst/>
                <a:uLnTx/>
                <a:uFillTx/>
                <a:latin typeface="+mn-lt"/>
                <a:ea typeface="宋体" panose="02010600030101010101" pitchFamily="2" charset="-122"/>
                <a:cs typeface="+mn-cs"/>
              </a:rPr>
              <a:t>包装的定义：</a:t>
            </a:r>
            <a:r>
              <a:rPr kumimoji="0" lang="zh-CN" altLang="zh-CN" sz="2800" b="0" i="0" u="none" strike="noStrike" kern="0" cap="none" spc="0" normalizeH="0" baseline="0" noProof="0" dirty="0">
                <a:ln>
                  <a:noFill/>
                </a:ln>
                <a:solidFill>
                  <a:srgbClr val="FF0000"/>
                </a:solidFill>
                <a:effectLst/>
                <a:uLnTx/>
                <a:uFillTx/>
                <a:latin typeface="+mn-lt"/>
                <a:ea typeface="宋体" panose="02010600030101010101" pitchFamily="2" charset="-122"/>
                <a:cs typeface="+mn-cs"/>
              </a:rPr>
              <a:t>是对生态环境和人体健康无害、能循环复用和再生利用、可促进国民经济持续发展的包装。</a:t>
            </a:r>
            <a:r>
              <a:rPr kumimoji="0" lang="zh-CN" altLang="en-US" sz="2800" b="0" i="0" u="none" strike="noStrike" kern="0" cap="none" spc="0" normalizeH="0" baseline="0" noProof="0" dirty="0">
                <a:ln>
                  <a:noFill/>
                </a:ln>
                <a:solidFill>
                  <a:srgbClr val="FF0000"/>
                </a:solidFill>
                <a:effectLst/>
                <a:uLnTx/>
                <a:uFillTx/>
                <a:latin typeface="+mn-lt"/>
                <a:ea typeface="宋体" panose="02010600030101010101" pitchFamily="2" charset="-122"/>
                <a:cs typeface="+mn-cs"/>
              </a:rPr>
              <a:t>　</a:t>
            </a:r>
            <a:r>
              <a:rPr kumimoji="0" lang="zh-CN" altLang="en-US" sz="2400" b="0" i="0" u="none" strike="noStrike" kern="0" cap="none" spc="0" normalizeH="0" baseline="0" noProof="0" dirty="0">
                <a:ln>
                  <a:noFill/>
                </a:ln>
                <a:solidFill>
                  <a:schemeClr val="tx1"/>
                </a:solidFill>
                <a:effectLst/>
                <a:uLnTx/>
                <a:uFillTx/>
                <a:latin typeface="+mn-lt"/>
                <a:ea typeface="宋体" panose="02010600030101010101" pitchFamily="2" charset="-122"/>
                <a:cs typeface="+mn-cs"/>
              </a:rPr>
              <a:t>　</a:t>
            </a:r>
            <a:endParaRPr kumimoji="0" lang="zh-CN" altLang="en-US" sz="2400" b="0" i="0" u="none" strike="noStrike" kern="0" cap="none" spc="0" normalizeH="0" baseline="0" noProof="0" dirty="0">
              <a:ln>
                <a:noFill/>
              </a:ln>
              <a:solidFill>
                <a:schemeClr val="tx1"/>
              </a:solidFill>
              <a:effectLst/>
              <a:uLnTx/>
              <a:uFillTx/>
              <a:latin typeface="+mn-lt"/>
              <a:ea typeface="宋体" panose="0201060003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1</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包装减量化（</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Reduce</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endPar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2</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包装易于重复利用（</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Reuse</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）或易于回收再</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生</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Recycle</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endPar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3</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包装废弃物可以降解腐化（</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Degradable</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 </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4</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包装材料对人体和生物无毒无害。</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5</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）包装制品在生命全过程中均不对人体及环境造成公害</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2"/>
          <p:cNvSpPr>
            <a:spLocks noGrp="1"/>
          </p:cNvSpPr>
          <p:nvPr>
            <p:ph type="title"/>
          </p:nvPr>
        </p:nvSpPr>
        <p:spPr>
          <a:ln/>
        </p:spPr>
        <p:txBody>
          <a:bodyPr vert="horz" wrap="square" lIns="91440" tIns="45720" rIns="91440" bIns="45720" anchor="ctr" anchorCtr="0"/>
          <a:p>
            <a:pPr eaLnBrk="1" hangingPunct="1"/>
            <a:r>
              <a:rPr lang="zh-CN" altLang="en-US" dirty="0">
                <a:ea typeface="宋体" panose="02010600030101010101" pitchFamily="2" charset="-122"/>
              </a:rPr>
              <a:t> </a:t>
            </a:r>
            <a:r>
              <a:rPr lang="en-US" altLang="zh-CN" dirty="0">
                <a:solidFill>
                  <a:srgbClr val="FF0000"/>
                </a:solidFill>
                <a:ea typeface="宋体" panose="02010600030101010101" pitchFamily="2" charset="-122"/>
              </a:rPr>
              <a:t>8.2 </a:t>
            </a:r>
            <a:r>
              <a:rPr lang="zh-CN" altLang="en-US" dirty="0">
                <a:solidFill>
                  <a:srgbClr val="FF0000"/>
                </a:solidFill>
                <a:ea typeface="宋体" panose="02010600030101010101" pitchFamily="2" charset="-122"/>
              </a:rPr>
              <a:t>包装材料</a:t>
            </a:r>
            <a:endParaRPr lang="zh-CN" altLang="en-US" dirty="0">
              <a:solidFill>
                <a:srgbClr val="FF0000"/>
              </a:solidFill>
              <a:ea typeface="宋体" panose="02010600030101010101" pitchFamily="2" charset="-122"/>
            </a:endParaRPr>
          </a:p>
        </p:txBody>
      </p:sp>
      <p:sp>
        <p:nvSpPr>
          <p:cNvPr id="13315" name="矩形 3"/>
          <p:cNvSpPr>
            <a:spLocks noGrp="1" noChangeArrowheads="1"/>
          </p:cNvSpPr>
          <p:nvPr>
            <p:ph idx="1"/>
          </p:nvPr>
        </p:nvSpPr>
        <p:spPr>
          <a:xfrm>
            <a:off x="114300" y="1125538"/>
            <a:ext cx="9029700" cy="5588000"/>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a:ln>
                  <a:noFill/>
                </a:ln>
                <a:solidFill>
                  <a:schemeClr val="tx1"/>
                </a:solidFill>
                <a:effectLst/>
                <a:uLnTx/>
                <a:uFillTx/>
                <a:latin typeface="+mn-lt"/>
                <a:ea typeface="宋体" panose="02010600030101010101" pitchFamily="2" charset="-122"/>
                <a:cs typeface="+mn-cs"/>
              </a:rPr>
              <a:t>8.2.2  </a:t>
            </a:r>
            <a:r>
              <a:rPr kumimoji="0" lang="zh-CN" altLang="en-US" sz="3200" b="1" i="0" u="none" strike="noStrike" kern="0" cap="none" spc="0" normalizeH="0" baseline="0" noProof="0" dirty="0">
                <a:ln>
                  <a:noFill/>
                </a:ln>
                <a:solidFill>
                  <a:schemeClr val="tx1"/>
                </a:solidFill>
                <a:effectLst/>
                <a:uLnTx/>
                <a:uFillTx/>
                <a:latin typeface="+mn-lt"/>
                <a:ea typeface="宋体" panose="02010600030101010101" pitchFamily="2" charset="-122"/>
                <a:cs typeface="+mn-cs"/>
              </a:rPr>
              <a:t>绿色包装</a:t>
            </a:r>
            <a:endParaRPr kumimoji="0" lang="en-US" altLang="zh-CN" sz="3200" b="1" i="0" u="none" strike="noStrike" kern="0" cap="none" spc="0" normalizeH="0" baseline="0" noProof="0" dirty="0">
              <a:ln>
                <a:noFill/>
              </a:ln>
              <a:solidFill>
                <a:schemeClr val="tx1"/>
              </a:solidFill>
              <a:effectLst/>
              <a:uLnTx/>
              <a:uFillTx/>
              <a:latin typeface="+mn-lt"/>
              <a:ea typeface="宋体" panose="0201060003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zh-CN" sz="2800" b="0" i="0" u="none" strike="noStrike" kern="0" cap="none" spc="0" normalizeH="0" baseline="0" noProof="0" dirty="0" smtClean="0">
                <a:ln>
                  <a:noFill/>
                </a:ln>
                <a:solidFill>
                  <a:srgbClr val="FF0000"/>
                </a:solidFill>
                <a:effectLst/>
                <a:uLnTx/>
                <a:uFillTx/>
                <a:latin typeface="+mn-lt"/>
                <a:ea typeface="宋体" panose="02010600030101010101" pitchFamily="2" charset="-122"/>
                <a:cs typeface="+mn-cs"/>
              </a:rPr>
              <a:t>绿色包装材料</a:t>
            </a:r>
            <a:r>
              <a:rPr kumimoji="0" lang="zh-CN" altLang="en-US" sz="2800" b="0" i="0" u="none" strike="noStrike" kern="0" cap="none" spc="0" normalizeH="0" baseline="0" noProof="0" dirty="0" smtClean="0">
                <a:ln>
                  <a:noFill/>
                </a:ln>
                <a:solidFill>
                  <a:srgbClr val="FF0000"/>
                </a:solidFill>
                <a:effectLst/>
                <a:uLnTx/>
                <a:uFillTx/>
                <a:latin typeface="+mn-lt"/>
                <a:ea typeface="宋体" panose="02010600030101010101" pitchFamily="2" charset="-122"/>
                <a:cs typeface="+mn-cs"/>
              </a:rPr>
              <a:t>：</a:t>
            </a:r>
            <a:r>
              <a:rPr kumimoji="0" lang="zh-CN" altLang="zh-CN" sz="2800" b="0" i="0" u="none" strike="noStrike" kern="0" cap="none" spc="0" normalizeH="0" baseline="0" noProof="0" dirty="0" smtClean="0">
                <a:ln>
                  <a:noFill/>
                </a:ln>
                <a:solidFill>
                  <a:srgbClr val="FF0000"/>
                </a:solidFill>
                <a:effectLst/>
                <a:uLnTx/>
                <a:uFillTx/>
                <a:latin typeface="+mn-lt"/>
                <a:ea typeface="宋体" panose="02010600030101010101" pitchFamily="2" charset="-122"/>
                <a:cs typeface="+mn-cs"/>
              </a:rPr>
              <a:t>是指在原料采取、产品制造使用和再循环利用及废物处理等环节中与生态环境和谐共存并有利于人类健康的材料</a:t>
            </a:r>
            <a:r>
              <a:rPr kumimoji="0" lang="zh-CN" altLang="en-US" sz="2800" b="0" i="0" u="none" strike="noStrike" kern="0" cap="none" spc="0" normalizeH="0" baseline="0" noProof="0" dirty="0" smtClean="0">
                <a:ln>
                  <a:noFill/>
                </a:ln>
                <a:solidFill>
                  <a:srgbClr val="FF0000"/>
                </a:solidFill>
                <a:effectLst/>
                <a:uLnTx/>
                <a:uFillTx/>
                <a:latin typeface="+mn-lt"/>
                <a:ea typeface="宋体" panose="02010600030101010101" pitchFamily="2" charset="-122"/>
                <a:cs typeface="+mn-cs"/>
              </a:rPr>
              <a:t>。　　</a:t>
            </a:r>
            <a:endParaRPr kumimoji="0" lang="zh-CN" altLang="en-US" sz="2800" b="0" i="0" u="none" strike="noStrike" kern="0" cap="none" spc="0" normalizeH="0" baseline="0" noProof="0" dirty="0" smtClean="0">
              <a:ln>
                <a:noFill/>
              </a:ln>
              <a:solidFill>
                <a:srgbClr val="FF0000"/>
              </a:solidFill>
              <a:effectLst/>
              <a:uLnTx/>
              <a:uFillTx/>
              <a:latin typeface="+mn-lt"/>
              <a:ea typeface="宋体" panose="0201060003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None/>
              <a:defRPr/>
            </a:pP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    </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绿色包装材料的选择原则</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1</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选用再生材料。</a:t>
            </a:r>
            <a:endPar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2</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选用可再循环的材料。</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3</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选用可降解材料。</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4</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尽量使用同一种包装材料。</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5</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尽可能减少包装材料。</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6</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避免过度包装。</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7</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重用和重新填装包装。</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8</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优化包装结构设计。</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0" marR="0" lvl="0" indent="0" algn="l" defTabSz="914400" rtl="0" eaLnBrk="1" fontAlgn="base" latinLnBrk="0" hangingPunct="1">
              <a:lnSpc>
                <a:spcPct val="90000"/>
              </a:lnSpc>
              <a:spcBef>
                <a:spcPct val="20000"/>
              </a:spcBef>
              <a:spcAft>
                <a:spcPct val="0"/>
              </a:spcAft>
              <a:buClrTx/>
              <a:buSzTx/>
              <a:buFontTx/>
              <a:buNone/>
              <a:defRPr/>
            </a:pP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9</a:t>
            </a:r>
            <a:r>
              <a:rPr kumimoji="0" lang="zh-CN" altLang="en-US"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rPr>
              <a:t>改进产品结构以适应包装设计，简化包装。</a:t>
            </a: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endParaRPr kumimoji="0" lang="en-US" altLang="zh-CN" sz="2400" b="0" i="0" u="none" strike="noStrike" kern="0" cap="none" spc="0" normalizeH="0" baseline="0" noProof="0" dirty="0" smtClean="0">
              <a:ln>
                <a:noFill/>
              </a:ln>
              <a:solidFill>
                <a:schemeClr val="tx1"/>
              </a:solidFill>
              <a:effectLst/>
              <a:uLnTx/>
              <a:uFillTx/>
              <a:latin typeface="+mn-lt"/>
              <a:ea typeface="宋体" panose="02010600030101010101" pitchFamily="2" charset="-122"/>
              <a:cs typeface="+mn-cs"/>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38541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92869" y="1231106"/>
            <a:ext cx="1289209" cy="414020"/>
          </a:xfrm>
          <a:prstGeom prst="rect">
            <a:avLst/>
          </a:prstGeom>
        </p:spPr>
        <p:txBody>
          <a:bodyPr wrap="square">
            <a:spAutoFit/>
          </a:bodyPr>
          <a:lstStyle/>
          <a:p>
            <a:pPr algn="l"/>
            <a:r>
              <a:rPr lang="zh-CN" altLang="zh-CN" sz="2100" b="1">
                <a:solidFill>
                  <a:schemeClr val="bg1"/>
                </a:solidFill>
                <a:latin typeface="微软雅黑" panose="020B0503020204020204" charset="-122"/>
                <a:ea typeface="微软雅黑" panose="020B0503020204020204" charset="-122"/>
                <a:cs typeface="Hiragino Sans GB W3"/>
                <a:sym typeface="+mn-ea"/>
              </a:rPr>
              <a:t>任务目标</a:t>
            </a:r>
            <a:endParaRPr lang="zh-CN" altLang="zh-CN" sz="2100" b="1">
              <a:solidFill>
                <a:schemeClr val="bg1"/>
              </a:solidFill>
              <a:latin typeface="微软雅黑" panose="020B0503020204020204" charset="-122"/>
              <a:ea typeface="微软雅黑" panose="020B0503020204020204" charset="-122"/>
              <a:cs typeface="Hiragino Sans GB W3"/>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1452563" y="2680811"/>
            <a:ext cx="6410325" cy="1985486"/>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00"/>
          </a:p>
        </p:txBody>
      </p:sp>
      <p:sp>
        <p:nvSpPr>
          <p:cNvPr id="14" name="矩形 13"/>
          <p:cNvSpPr>
            <a:spLocks noChangeArrowheads="1"/>
          </p:cNvSpPr>
          <p:nvPr/>
        </p:nvSpPr>
        <p:spPr bwMode="auto">
          <a:xfrm>
            <a:off x="1581150" y="2724150"/>
            <a:ext cx="6198870" cy="1614805"/>
          </a:xfrm>
          <a:prstGeom prst="rect">
            <a:avLst/>
          </a:prstGeom>
          <a:noFill/>
          <a:ln w="9525">
            <a:noFill/>
            <a:miter lim="800000"/>
          </a:ln>
        </p:spPr>
        <p:txBody>
          <a:bodyPr wrap="square">
            <a:spAutoFit/>
          </a:bodyPr>
          <a:lstStyle/>
          <a:p>
            <a:pPr indent="457200" fontAlgn="auto">
              <a:lnSpc>
                <a:spcPct val="150000"/>
              </a:lnSpc>
            </a:pPr>
            <a:r>
              <a:rPr lang="en-US" altLang="zh-CN" sz="1650">
                <a:solidFill>
                  <a:srgbClr val="1B2F47"/>
                </a:solidFill>
                <a:latin typeface="微软雅黑" panose="020B0503020204020204" charset="-122"/>
                <a:ea typeface="微软雅黑" panose="020B0503020204020204" charset="-122"/>
                <a:cs typeface="Hiragino Sans GB W3"/>
              </a:rPr>
              <a:t> </a:t>
            </a:r>
            <a:r>
              <a:rPr lang="zh-CN" altLang="zh-CN" sz="1650">
                <a:solidFill>
                  <a:srgbClr val="1B2F47"/>
                </a:solidFill>
                <a:latin typeface="微软雅黑" panose="020B0503020204020204" charset="-122"/>
                <a:ea typeface="微软雅黑" panose="020B0503020204020204" charset="-122"/>
                <a:cs typeface="Hiragino Sans GB W3"/>
              </a:rPr>
              <a:t>学生以小组（2-4人）为单位，从包装的作用、形态、技术等方面对生活中的包装进行调研（实地调研、网上查阅），选择一个实例，说明其作用，分析该包装是否合理，有无改进措施，并于下节课进行口头阐述。</a:t>
            </a:r>
            <a:endParaRPr lang="zh-CN" altLang="zh-CN" sz="1650">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1577816" y="2005489"/>
            <a:ext cx="6175534" cy="675323"/>
          </a:xfrm>
          <a:prstGeom prst="rect">
            <a:avLst/>
          </a:prstGeom>
          <a:solidFill>
            <a:schemeClr val="accent2"/>
          </a:solidFill>
          <a:ln w="9525">
            <a:solidFill>
              <a:schemeClr val="accent2"/>
            </a:solidFill>
            <a:miter lim="800000"/>
          </a:ln>
        </p:spPr>
        <p:txBody>
          <a:bodyPr anchor="ctr"/>
          <a:lstStyle/>
          <a:p>
            <a:pPr algn="ctr"/>
            <a:r>
              <a:rPr lang="zh-CN" altLang="zh-CN" sz="3000" b="1">
                <a:solidFill>
                  <a:schemeClr val="bg1"/>
                </a:solidFill>
                <a:latin typeface="微软雅黑" panose="020B0503020204020204" charset="-122"/>
                <a:ea typeface="微软雅黑" panose="020B0503020204020204" charset="-122"/>
                <a:cs typeface="Hiragino Sans GB W3"/>
              </a:rPr>
              <a:t>任务目标</a:t>
            </a:r>
            <a:endParaRPr lang="zh-CN" altLang="zh-CN" sz="3000" b="1">
              <a:solidFill>
                <a:schemeClr val="bg1"/>
              </a:solidFill>
              <a:latin typeface="微软雅黑" panose="020B0503020204020204" charset="-122"/>
              <a:ea typeface="微软雅黑" panose="020B0503020204020204" charset="-122"/>
              <a:cs typeface="Hiragino Sans GB W3"/>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矩形 2"/>
          <p:cNvSpPr>
            <a:spLocks noGrp="1"/>
          </p:cNvSpPr>
          <p:nvPr>
            <p:ph type="title"/>
          </p:nvPr>
        </p:nvSpPr>
        <p:spPr>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8.2 </a:t>
            </a:r>
            <a:r>
              <a:rPr lang="zh-CN" altLang="en-US" dirty="0">
                <a:solidFill>
                  <a:srgbClr val="FF0000"/>
                </a:solidFill>
                <a:ea typeface="宋体" panose="02010600030101010101" pitchFamily="2" charset="-122"/>
              </a:rPr>
              <a:t>包装材料</a:t>
            </a:r>
            <a:endParaRPr lang="zh-CN" altLang="en-US" dirty="0">
              <a:solidFill>
                <a:srgbClr val="FF0000"/>
              </a:solidFill>
              <a:ea typeface="宋体" panose="02010600030101010101" pitchFamily="2" charset="-122"/>
            </a:endParaRPr>
          </a:p>
        </p:txBody>
      </p:sp>
      <p:sp>
        <p:nvSpPr>
          <p:cNvPr id="15363" name="矩形 3"/>
          <p:cNvSpPr>
            <a:spLocks noGrp="1"/>
          </p:cNvSpPr>
          <p:nvPr>
            <p:ph idx="1"/>
          </p:nvPr>
        </p:nvSpPr>
        <p:spPr>
          <a:xfrm>
            <a:off x="217488" y="1412875"/>
            <a:ext cx="8893175" cy="5589588"/>
          </a:xfrm>
          <a:ln/>
        </p:spPr>
        <p:txBody>
          <a:bodyPr vert="horz" wrap="square" lIns="91440" tIns="45720" rIns="91440" bIns="45720" anchor="t" anchorCtr="0"/>
          <a:p>
            <a:pPr eaLnBrk="1" hangingPunct="1">
              <a:lnSpc>
                <a:spcPct val="90000"/>
              </a:lnSpc>
            </a:pPr>
            <a:r>
              <a:rPr lang="en-US" altLang="zh-CN" sz="2400" dirty="0">
                <a:ea typeface="宋体" panose="02010600030101010101" pitchFamily="2" charset="-122"/>
              </a:rPr>
              <a:t>2.2  </a:t>
            </a:r>
            <a:r>
              <a:rPr lang="zh-CN" altLang="en-US" sz="2400" dirty="0">
                <a:ea typeface="宋体" panose="02010600030101010101" pitchFamily="2" charset="-122"/>
              </a:rPr>
              <a:t>绿色包装</a:t>
            </a:r>
            <a:endParaRPr lang="en-US" altLang="zh-CN" sz="2400" dirty="0">
              <a:ea typeface="宋体" panose="02010600030101010101" pitchFamily="2" charset="-122"/>
            </a:endParaRPr>
          </a:p>
          <a:p>
            <a:pPr eaLnBrk="1" hangingPunct="1">
              <a:lnSpc>
                <a:spcPct val="90000"/>
              </a:lnSpc>
            </a:pPr>
            <a:r>
              <a:rPr lang="en-US" altLang="zh-CN" sz="2400" dirty="0">
                <a:ea typeface="宋体" panose="02010600030101010101" pitchFamily="2" charset="-122"/>
              </a:rPr>
              <a:t>3</a:t>
            </a:r>
            <a:r>
              <a:rPr lang="zh-CN" altLang="en-US" sz="2400" dirty="0">
                <a:ea typeface="宋体" panose="02010600030101010101" pitchFamily="2" charset="-122"/>
              </a:rPr>
              <a:t>．</a:t>
            </a:r>
            <a:r>
              <a:rPr lang="zh-CN" altLang="zh-CN" sz="2400" dirty="0">
                <a:ea typeface="宋体" panose="02010600030101010101" pitchFamily="2" charset="-122"/>
              </a:rPr>
              <a:t>绿色包装材料的种类</a:t>
            </a:r>
            <a:r>
              <a:rPr lang="zh-CN" altLang="en-US" sz="2400" dirty="0">
                <a:ea typeface="宋体" panose="02010600030101010101" pitchFamily="2" charset="-122"/>
              </a:rPr>
              <a:t>：　　</a:t>
            </a:r>
            <a:endParaRPr lang="zh-CN" altLang="en-US" sz="2400" dirty="0">
              <a:ea typeface="宋体" panose="02010600030101010101" pitchFamily="2" charset="-122"/>
            </a:endParaRPr>
          </a:p>
          <a:p>
            <a:pPr eaLnBrk="1"/>
            <a:r>
              <a:rPr lang="zh-CN" altLang="zh-CN" sz="2400" dirty="0">
                <a:ea typeface="宋体" panose="02010600030101010101" pitchFamily="2" charset="-122"/>
              </a:rPr>
              <a:t>根据各国目前的研发现状，绿色包装材料包括以下几种：</a:t>
            </a:r>
            <a:endParaRPr lang="zh-CN" altLang="zh-CN"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1</a:t>
            </a:r>
            <a:r>
              <a:rPr lang="zh-CN" altLang="en-US" sz="2400" dirty="0">
                <a:ea typeface="宋体" panose="02010600030101010101" pitchFamily="2" charset="-122"/>
              </a:rPr>
              <a:t>）</a:t>
            </a:r>
            <a:r>
              <a:rPr lang="zh-CN" altLang="zh-CN" sz="2400" dirty="0">
                <a:ea typeface="宋体" panose="02010600030101010101" pitchFamily="2" charset="-122"/>
              </a:rPr>
              <a:t>可降解塑料。</a:t>
            </a:r>
            <a:endParaRPr lang="en-US" altLang="zh-CN"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2</a:t>
            </a:r>
            <a:r>
              <a:rPr lang="zh-CN" altLang="en-US" sz="2400" dirty="0">
                <a:ea typeface="宋体" panose="02010600030101010101" pitchFamily="2" charset="-122"/>
              </a:rPr>
              <a:t>）</a:t>
            </a:r>
            <a:r>
              <a:rPr lang="zh-CN" altLang="zh-CN" sz="2400" dirty="0">
                <a:ea typeface="宋体" panose="02010600030101010101" pitchFamily="2" charset="-122"/>
              </a:rPr>
              <a:t>代木材料。</a:t>
            </a:r>
            <a:endParaRPr lang="en-US" altLang="zh-CN"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3</a:t>
            </a:r>
            <a:r>
              <a:rPr lang="zh-CN" altLang="en-US" sz="2400" dirty="0">
                <a:ea typeface="宋体" panose="02010600030101010101" pitchFamily="2" charset="-122"/>
              </a:rPr>
              <a:t>）</a:t>
            </a:r>
            <a:r>
              <a:rPr lang="zh-CN" altLang="zh-CN" sz="2400" dirty="0">
                <a:ea typeface="宋体" panose="02010600030101010101" pitchFamily="2" charset="-122"/>
              </a:rPr>
              <a:t>可食性材料。</a:t>
            </a:r>
            <a:endParaRPr lang="en-US" altLang="zh-CN"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4</a:t>
            </a:r>
            <a:r>
              <a:rPr lang="zh-CN" altLang="en-US" sz="2400" dirty="0">
                <a:ea typeface="宋体" panose="02010600030101010101" pitchFamily="2" charset="-122"/>
              </a:rPr>
              <a:t>）</a:t>
            </a:r>
            <a:r>
              <a:rPr lang="zh-CN" altLang="zh-CN" sz="2400" dirty="0">
                <a:ea typeface="宋体" panose="02010600030101010101" pitchFamily="2" charset="-122"/>
              </a:rPr>
              <a:t>纳米材料。</a:t>
            </a:r>
            <a:endParaRPr lang="en-US" altLang="zh-CN"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5</a:t>
            </a:r>
            <a:r>
              <a:rPr lang="zh-CN" altLang="en-US" sz="2400" dirty="0">
                <a:ea typeface="宋体" panose="02010600030101010101" pitchFamily="2" charset="-122"/>
              </a:rPr>
              <a:t>）</a:t>
            </a:r>
            <a:r>
              <a:rPr lang="zh-CN" altLang="zh-CN" sz="2400" dirty="0">
                <a:ea typeface="宋体" panose="02010600030101010101" pitchFamily="2" charset="-122"/>
              </a:rPr>
              <a:t>绿色包装辅助材料。</a:t>
            </a:r>
            <a:endParaRPr lang="en-US" altLang="zh-CN" sz="2400" dirty="0">
              <a:ea typeface="宋体" panose="02010600030101010101" pitchFamily="2" charset="-122"/>
            </a:endParaRPr>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2"/>
          <p:cNvSpPr>
            <a:spLocks noGrp="1"/>
          </p:cNvSpPr>
          <p:nvPr>
            <p:ph type="title"/>
          </p:nvPr>
        </p:nvSpPr>
        <p:spPr>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8.2 </a:t>
            </a:r>
            <a:r>
              <a:rPr lang="zh-CN" altLang="en-US" dirty="0">
                <a:solidFill>
                  <a:srgbClr val="FF0000"/>
                </a:solidFill>
                <a:ea typeface="宋体" panose="02010600030101010101" pitchFamily="2" charset="-122"/>
              </a:rPr>
              <a:t>包装材料</a:t>
            </a:r>
            <a:endParaRPr lang="zh-CN" altLang="en-US" dirty="0">
              <a:solidFill>
                <a:srgbClr val="FF0000"/>
              </a:solidFill>
              <a:ea typeface="宋体" panose="02010600030101010101" pitchFamily="2" charset="-122"/>
            </a:endParaRPr>
          </a:p>
        </p:txBody>
      </p:sp>
      <p:sp>
        <p:nvSpPr>
          <p:cNvPr id="16387" name="矩形 3"/>
          <p:cNvSpPr>
            <a:spLocks noGrp="1"/>
          </p:cNvSpPr>
          <p:nvPr>
            <p:ph idx="1"/>
          </p:nvPr>
        </p:nvSpPr>
        <p:spPr>
          <a:xfrm>
            <a:off x="217488" y="1412875"/>
            <a:ext cx="8893175" cy="5589588"/>
          </a:xfrm>
          <a:ln/>
        </p:spPr>
        <p:txBody>
          <a:bodyPr vert="horz" wrap="square" lIns="91440" tIns="45720" rIns="91440" bIns="45720" anchor="t" anchorCtr="0"/>
          <a:p>
            <a:pPr eaLnBrk="1" hangingPunct="1">
              <a:lnSpc>
                <a:spcPct val="90000"/>
              </a:lnSpc>
            </a:pPr>
            <a:r>
              <a:rPr lang="en-US" altLang="zh-CN" sz="2400" dirty="0">
                <a:ea typeface="宋体" panose="02010600030101010101" pitchFamily="2" charset="-122"/>
              </a:rPr>
              <a:t>2.2  </a:t>
            </a:r>
            <a:r>
              <a:rPr lang="zh-CN" altLang="en-US" sz="2400" dirty="0">
                <a:ea typeface="宋体" panose="02010600030101010101" pitchFamily="2" charset="-122"/>
              </a:rPr>
              <a:t>绿色包装</a:t>
            </a:r>
            <a:endParaRPr lang="en-US" altLang="zh-CN" sz="2400" dirty="0">
              <a:ea typeface="宋体" panose="02010600030101010101" pitchFamily="2" charset="-122"/>
            </a:endParaRPr>
          </a:p>
          <a:p>
            <a:pPr eaLnBrk="1" hangingPunct="1">
              <a:lnSpc>
                <a:spcPct val="90000"/>
              </a:lnSpc>
            </a:pPr>
            <a:r>
              <a:rPr lang="en-US" altLang="zh-CN" sz="2400" dirty="0">
                <a:ea typeface="宋体" panose="02010600030101010101" pitchFamily="2" charset="-122"/>
              </a:rPr>
              <a:t>4</a:t>
            </a:r>
            <a:r>
              <a:rPr lang="zh-CN" altLang="zh-CN" sz="2400" dirty="0">
                <a:ea typeface="宋体" panose="02010600030101010101" pitchFamily="2" charset="-122"/>
              </a:rPr>
              <a:t>．包装废弃物的绿色回收及利用</a:t>
            </a:r>
            <a:r>
              <a:rPr lang="zh-CN" altLang="en-US" sz="2400" dirty="0">
                <a:ea typeface="宋体" panose="02010600030101010101" pitchFamily="2" charset="-122"/>
              </a:rPr>
              <a:t>：　　</a:t>
            </a:r>
            <a:endParaRPr lang="zh-CN" altLang="en-US" sz="2400" dirty="0">
              <a:ea typeface="宋体" panose="02010600030101010101" pitchFamily="2" charset="-122"/>
            </a:endParaRPr>
          </a:p>
          <a:p>
            <a:pPr eaLnBrk="1"/>
            <a:r>
              <a:rPr lang="en-US" altLang="zh-CN" sz="2400" dirty="0">
                <a:ea typeface="宋体" panose="02010600030101010101" pitchFamily="2" charset="-122"/>
              </a:rPr>
              <a:t>       </a:t>
            </a:r>
            <a:r>
              <a:rPr lang="zh-CN" altLang="zh-CN" sz="2400" dirty="0">
                <a:ea typeface="宋体" panose="02010600030101010101" pitchFamily="2" charset="-122"/>
              </a:rPr>
              <a:t>废弃物的回收及利用的程度是绿色物流的一个重要的衡量指标，也是考察物流活动是否符合循环经济及可持续经济发展的一个重要组成环节。有效的废弃物回收可以提高废弃物的再利用率，同时减轻因填埋和焚烧垃圾而造成的对环境的污染。</a:t>
            </a:r>
            <a:endParaRPr lang="en-US" altLang="zh-CN" sz="2400" dirty="0">
              <a:ea typeface="宋体" panose="02010600030101010101" pitchFamily="2" charset="-122"/>
            </a:endParaRPr>
          </a:p>
          <a:p>
            <a:pPr eaLnBrk="1"/>
            <a:r>
              <a:rPr lang="en-US" altLang="zh-CN" sz="2400" dirty="0">
                <a:ea typeface="宋体" panose="02010600030101010101" pitchFamily="2" charset="-122"/>
              </a:rPr>
              <a:t>       </a:t>
            </a:r>
            <a:r>
              <a:rPr lang="zh-CN" altLang="zh-CN" sz="2400" dirty="0">
                <a:ea typeface="宋体" panose="02010600030101010101" pitchFamily="2" charset="-122"/>
              </a:rPr>
              <a:t>要实现包装废弃物的有效回收，就必须对废弃物进行分类处理。</a:t>
            </a:r>
            <a:endParaRPr lang="zh-CN" altLang="zh-CN" sz="2400" dirty="0">
              <a:ea typeface="宋体" panose="02010600030101010101" pitchFamily="2" charset="-122"/>
            </a:endParaRP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5423"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66224" y="1231106"/>
            <a:ext cx="103632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小提示</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773906" y="2065020"/>
            <a:ext cx="7589463" cy="2848025"/>
            <a:chOff x="1625" y="2221"/>
            <a:chExt cx="15935" cy="5980"/>
          </a:xfrm>
        </p:grpSpPr>
        <p:sp>
          <p:nvSpPr>
            <p:cNvPr id="15" name="文本框 14"/>
            <p:cNvSpPr txBox="1"/>
            <p:nvPr/>
          </p:nvSpPr>
          <p:spPr>
            <a:xfrm>
              <a:off x="6805" y="3712"/>
              <a:ext cx="10645" cy="3681"/>
            </a:xfrm>
            <a:prstGeom prst="rect">
              <a:avLst/>
            </a:prstGeom>
            <a:noFill/>
          </p:spPr>
          <p:txBody>
            <a:bodyPr wrap="square" rtlCol="0">
              <a:spAutoFit/>
            </a:bodyPr>
            <a:p>
              <a:pPr indent="0" algn="l" fontAlgn="auto">
                <a:lnSpc>
                  <a:spcPct val="150000"/>
                </a:lnSpc>
              </a:pPr>
              <a:r>
                <a:rPr lang="zh-CN" altLang="en-US" sz="1800">
                  <a:solidFill>
                    <a:srgbClr val="1B2F47"/>
                  </a:solidFill>
                  <a:latin typeface="微软雅黑" panose="020B0503020204020204" charset="-122"/>
                  <a:ea typeface="微软雅黑" panose="020B0503020204020204" charset="-122"/>
                </a:rPr>
                <a:t>随着可持续发展战略的推广，人们的环境保护意识不断增强,使得绿色包装得到了快速的发展，绿色包装正随着环保浪潮不断涌现。你知道什么是绿色包装吗？</a:t>
              </a:r>
              <a:endParaRPr lang="zh-CN" altLang="en-US" sz="1800">
                <a:solidFill>
                  <a:srgbClr val="1B2F47"/>
                </a:solidFill>
                <a:latin typeface="微软雅黑" panose="020B0503020204020204" charset="-122"/>
                <a:ea typeface="微软雅黑" panose="020B0503020204020204" charset="-122"/>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sz="100"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sz="100"/>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sz="100"/>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sz="100"/>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sz="100"/>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sz="100"/>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sz="100"/>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sz="100"/>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sz="100"/>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sz="100"/>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sz="100"/>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sz="100"/>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sz="100"/>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sz="100"/>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sz="100"/>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sz="100"/>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sz="100"/>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sz="100"/>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sz="100"/>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sz="100"/>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sz="100"/>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sz="100"/>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sz="100"/>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sz="100"/>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sz="100"/>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sz="100"/>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sz="100"/>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sz="100"/>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sz="100"/>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sz="100"/>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sz="100"/>
              </a:p>
            </p:txBody>
          </p:sp>
        </p:grpSp>
        <p:sp>
          <p:nvSpPr>
            <p:cNvPr id="24" name="文本框 23"/>
            <p:cNvSpPr txBox="1"/>
            <p:nvPr/>
          </p:nvSpPr>
          <p:spPr>
            <a:xfrm>
              <a:off x="6717" y="2809"/>
              <a:ext cx="1824" cy="773"/>
            </a:xfrm>
            <a:prstGeom prst="rect">
              <a:avLst/>
            </a:prstGeom>
            <a:noFill/>
          </p:spPr>
          <p:txBody>
            <a:bodyPr wrap="none" rtlCol="0">
              <a:spAutoFit/>
            </a:bodyPr>
            <a:p>
              <a:r>
                <a:rPr lang="zh-CN" altLang="en-US" sz="1800" b="1">
                  <a:solidFill>
                    <a:srgbClr val="B82B14"/>
                  </a:solidFill>
                  <a:latin typeface="微软雅黑" panose="020B0503020204020204" charset="-122"/>
                  <a:ea typeface="微软雅黑" panose="020B0503020204020204" charset="-122"/>
                </a:rPr>
                <a:t>小提示</a:t>
              </a:r>
              <a:endParaRPr lang="zh-CN" altLang="en-US" sz="18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700"/>
              <a:ext cx="11103" cy="5051"/>
              <a:chOff x="7215" y="2696"/>
              <a:chExt cx="10256" cy="4766"/>
            </a:xfrm>
          </p:grpSpPr>
          <p:cxnSp>
            <p:nvCxnSpPr>
              <p:cNvPr id="10247" name="直接连接符 26"/>
              <p:cNvCxnSpPr/>
              <p:nvPr/>
            </p:nvCxnSpPr>
            <p:spPr>
              <a:xfrm flipV="1">
                <a:off x="7215" y="269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447"/>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38" name="组合 37"/>
          <p:cNvGrpSpPr/>
          <p:nvPr/>
        </p:nvGrpSpPr>
        <p:grpSpPr>
          <a:xfrm>
            <a:off x="114300" y="2515076"/>
            <a:ext cx="2284095" cy="2284095"/>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243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243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243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grpSp>
        <p:nvGrpSpPr>
          <p:cNvPr id="39" name="组合 38"/>
          <p:cNvGrpSpPr/>
          <p:nvPr/>
        </p:nvGrpSpPr>
        <p:grpSpPr>
          <a:xfrm rot="0">
            <a:off x="2700655" y="1156970"/>
            <a:ext cx="5838825" cy="4849495"/>
            <a:chOff x="9895" y="4213"/>
            <a:chExt cx="8996" cy="5898"/>
          </a:xfrm>
        </p:grpSpPr>
        <p:sp>
          <p:nvSpPr>
            <p:cNvPr id="75" name="圆角矩形 74"/>
            <p:cNvSpPr/>
            <p:nvPr/>
          </p:nvSpPr>
          <p:spPr>
            <a:xfrm rot="5400000">
              <a:off x="14856" y="258"/>
              <a:ext cx="80" cy="798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4" name="圆角矩形 13"/>
            <p:cNvSpPr/>
            <p:nvPr/>
          </p:nvSpPr>
          <p:spPr>
            <a:xfrm rot="5400000">
              <a:off x="13925" y="6000"/>
              <a:ext cx="80" cy="814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grpSp>
      <p:sp>
        <p:nvSpPr>
          <p:cNvPr id="15" name="文本框 14"/>
          <p:cNvSpPr txBox="1"/>
          <p:nvPr/>
        </p:nvSpPr>
        <p:spPr>
          <a:xfrm>
            <a:off x="2699861" y="1208246"/>
            <a:ext cx="6061234" cy="4615815"/>
          </a:xfrm>
          <a:prstGeom prst="rect">
            <a:avLst/>
          </a:prstGeom>
          <a:noFill/>
        </p:spPr>
        <p:txBody>
          <a:bodyPr wrap="square" rtlCol="0">
            <a:spAutoFit/>
          </a:bodyPr>
          <a:p>
            <a:pPr indent="457200" fontAlgn="auto">
              <a:lnSpc>
                <a:spcPct val="150000"/>
              </a:lnSpc>
            </a:pPr>
            <a:r>
              <a:rPr lang="en-US" altLang="zh-CN" sz="1400">
                <a:solidFill>
                  <a:srgbClr val="1B2F47"/>
                </a:solidFill>
                <a:latin typeface="微软雅黑" panose="020B0503020204020204" charset="-122"/>
                <a:ea typeface="微软雅黑" panose="020B0503020204020204" charset="-122"/>
              </a:rPr>
              <a:t> </a:t>
            </a:r>
            <a:r>
              <a:rPr lang="zh-CN" altLang="en-US" sz="1400">
                <a:solidFill>
                  <a:srgbClr val="1B2F47"/>
                </a:solidFill>
                <a:latin typeface="微软雅黑" panose="020B0503020204020204" charset="-122"/>
                <a:ea typeface="微软雅黑" panose="020B0503020204020204" charset="-122"/>
              </a:rPr>
              <a:t>2016年8月，国家邮政局出台《推进快递业绿色包装工作实施方案》(以下简称《实施方案》)，谋划快递业绿色包装工作，提高快件包装领域资源利用效率，降低包装耗用量，减少环境污染。我国快递业发展迅猛，2015年超过206亿件，稳居世界第一，但总量庞大、种类繁多的快递业包装及其带来的环境问题也引起社会高度关注。《国务院关于促进快递业发展的若干意见》中将“绿色节能”作为快递业发展目标之一。在此基础上制定的《实施方案》，将对节约资源、保护环境和促进快递业可持续发展具有重大意义。</a:t>
            </a:r>
            <a:endParaRPr lang="zh-CN" altLang="en-US" sz="1400">
              <a:solidFill>
                <a:srgbClr val="1B2F47"/>
              </a:solidFill>
              <a:latin typeface="微软雅黑" panose="020B0503020204020204" charset="-122"/>
              <a:ea typeface="微软雅黑" panose="020B0503020204020204" charset="-122"/>
            </a:endParaRPr>
          </a:p>
          <a:p>
            <a:pPr indent="457200" fontAlgn="auto">
              <a:lnSpc>
                <a:spcPct val="150000"/>
              </a:lnSpc>
            </a:pPr>
            <a:r>
              <a:rPr lang="zh-CN" altLang="en-US" sz="1400">
                <a:solidFill>
                  <a:srgbClr val="1B2F47"/>
                </a:solidFill>
                <a:latin typeface="微软雅黑" panose="020B0503020204020204" charset="-122"/>
                <a:ea typeface="微软雅黑" panose="020B0503020204020204" charset="-122"/>
              </a:rPr>
              <a:t>《实施方案》明确了快递业包装工作的总体目标，提出要稳步推进快递业包装的依法生产、节约使用、充分回收、有效再利用，实现“低污染、低消耗、低排放，高效能、高效率、高效益”的绿色发展。方案明确，要在绿色化、减量化、可循环取得明显效果，“十三五”期间，力争在重点企业、重点地区的快递业包装绿色发展上取得突破。到2020年，基本淘汰有毒有害物质超标的包装物料，基本建成社会化的快件包装物回收体系。</a:t>
            </a:r>
            <a:endParaRPr lang="zh-CN" altLang="en-US" sz="14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矩形 2"/>
          <p:cNvSpPr>
            <a:spLocks noGrp="1"/>
          </p:cNvSpPr>
          <p:nvPr>
            <p:ph type="title"/>
          </p:nvPr>
        </p:nvSpPr>
        <p:spPr/>
        <p:txBody>
          <a:bodyPr vert="horz" wrap="square" lIns="91440" tIns="45720" rIns="91440" bIns="45720" anchor="ctr" anchorCtr="0"/>
          <a:p>
            <a:pPr eaLnBrk="1" hangingPunct="1"/>
            <a:r>
              <a:rPr lang="zh-CN" altLang="en-US" dirty="0">
                <a:ea typeface="宋体" panose="02010600030101010101" pitchFamily="2" charset="-122"/>
              </a:rPr>
              <a:t> </a:t>
            </a:r>
            <a:r>
              <a:rPr lang="en-US" altLang="zh-CN" dirty="0">
                <a:solidFill>
                  <a:srgbClr val="FF0000"/>
                </a:solidFill>
                <a:ea typeface="宋体" panose="02010600030101010101" pitchFamily="2" charset="-122"/>
              </a:rPr>
              <a:t>8.3 </a:t>
            </a:r>
            <a:r>
              <a:rPr lang="zh-CN" altLang="en-US" dirty="0">
                <a:solidFill>
                  <a:srgbClr val="FF0000"/>
                </a:solidFill>
                <a:ea typeface="宋体" panose="02010600030101010101" pitchFamily="2" charset="-122"/>
              </a:rPr>
              <a:t>包装技术</a:t>
            </a:r>
            <a:endParaRPr lang="zh-CN" altLang="en-US" dirty="0">
              <a:solidFill>
                <a:srgbClr val="FF0000"/>
              </a:solidFill>
              <a:ea typeface="宋体" panose="02010600030101010101" pitchFamily="2" charset="-122"/>
            </a:endParaRPr>
          </a:p>
        </p:txBody>
      </p:sp>
      <p:sp>
        <p:nvSpPr>
          <p:cNvPr id="17411" name="矩形 3"/>
          <p:cNvSpPr>
            <a:spLocks noGrp="1"/>
          </p:cNvSpPr>
          <p:nvPr>
            <p:ph idx="1"/>
          </p:nvPr>
        </p:nvSpPr>
        <p:spPr>
          <a:xfrm>
            <a:off x="971550" y="1196975"/>
            <a:ext cx="7661275" cy="5661025"/>
          </a:xfrm>
        </p:spPr>
        <p:txBody>
          <a:bodyPr vert="horz" wrap="square" lIns="91440" tIns="45720" rIns="91440" bIns="45720" anchor="t" anchorCtr="0"/>
          <a:p>
            <a:pPr marL="0" indent="0" eaLnBrk="1" hangingPunct="1">
              <a:lnSpc>
                <a:spcPct val="90000"/>
              </a:lnSpc>
              <a:buNone/>
            </a:pPr>
            <a:endParaRPr lang="zh-CN" altLang="en-US" sz="2400" dirty="0">
              <a:ea typeface="宋体" panose="02010600030101010101" pitchFamily="2" charset="-122"/>
            </a:endParaRPr>
          </a:p>
          <a:p>
            <a:pPr eaLnBrk="1" hangingPunct="1">
              <a:lnSpc>
                <a:spcPct val="90000"/>
              </a:lnSpc>
            </a:pPr>
            <a:r>
              <a:rPr lang="en-US" altLang="zh-CN" sz="2400" dirty="0">
                <a:ea typeface="宋体" panose="02010600030101010101" pitchFamily="2" charset="-122"/>
              </a:rPr>
              <a:t>1</a:t>
            </a:r>
            <a:r>
              <a:rPr lang="zh-CN" altLang="en-US" sz="2400" dirty="0">
                <a:ea typeface="宋体" panose="02010600030101010101" pitchFamily="2" charset="-122"/>
              </a:rPr>
              <a:t>．防震保护技术</a:t>
            </a:r>
            <a:r>
              <a:rPr lang="en-US" altLang="zh-CN" sz="2400" dirty="0">
                <a:ea typeface="宋体" panose="02010600030101010101" pitchFamily="2" charset="-122"/>
              </a:rPr>
              <a:t>:</a:t>
            </a:r>
            <a:r>
              <a:rPr lang="zh-CN" altLang="en-US" sz="2400" dirty="0">
                <a:ea typeface="宋体" panose="02010600030101010101" pitchFamily="2" charset="-122"/>
              </a:rPr>
              <a:t>防震包装，又称缓冲包装，就是指为减缓内装物受到冲击和振动，保护其免受损坏所采取的一定防护措施的包装。</a:t>
            </a:r>
            <a:endParaRPr lang="zh-CN" altLang="en-US" sz="2400" dirty="0">
              <a:ea typeface="宋体" panose="02010600030101010101" pitchFamily="2" charset="-122"/>
            </a:endParaRPr>
          </a:p>
          <a:p>
            <a:pPr eaLnBrk="1" hangingPunct="1">
              <a:lnSpc>
                <a:spcPct val="90000"/>
              </a:lnSpc>
              <a:buFont typeface="Wingdings" panose="05000000000000000000" pitchFamily="2" charset="2"/>
              <a:buNone/>
            </a:pPr>
            <a:r>
              <a:rPr lang="zh-CN" altLang="en-US" sz="2400" dirty="0">
                <a:ea typeface="宋体" panose="02010600030101010101" pitchFamily="2" charset="-122"/>
              </a:rPr>
              <a:t>　　</a:t>
            </a:r>
            <a:endParaRPr lang="zh-CN" altLang="en-US" sz="2400" dirty="0">
              <a:ea typeface="宋体" panose="02010600030101010101" pitchFamily="2" charset="-122"/>
            </a:endParaRPr>
          </a:p>
          <a:p>
            <a:pPr eaLnBrk="1" hangingPunct="1">
              <a:lnSpc>
                <a:spcPct val="90000"/>
              </a:lnSpc>
            </a:pPr>
            <a:r>
              <a:rPr lang="en-US" altLang="zh-CN" sz="2400" dirty="0">
                <a:ea typeface="宋体" panose="02010600030101010101" pitchFamily="2" charset="-122"/>
              </a:rPr>
              <a:t>2</a:t>
            </a:r>
            <a:r>
              <a:rPr lang="zh-CN" altLang="en-US" sz="2400" dirty="0">
                <a:ea typeface="宋体" panose="02010600030101010101" pitchFamily="2" charset="-122"/>
              </a:rPr>
              <a:t>．防破损保护技术</a:t>
            </a:r>
            <a:r>
              <a:rPr lang="en-US" altLang="zh-CN" sz="2400" dirty="0">
                <a:ea typeface="宋体" panose="02010600030101010101" pitchFamily="2" charset="-122"/>
              </a:rPr>
              <a:t>:</a:t>
            </a:r>
            <a:r>
              <a:rPr lang="zh-CN" altLang="en-US" sz="2400" dirty="0">
                <a:ea typeface="宋体" panose="02010600030101010101" pitchFamily="2" charset="-122"/>
              </a:rPr>
              <a:t>缓冲包装有较强的防破损能力，因而是防破损包装技术中有效的一类。此外，还可以采取以下防破损保护技术。</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1</a:t>
            </a:r>
            <a:r>
              <a:rPr lang="zh-CN" altLang="en-US" sz="2400" dirty="0">
                <a:ea typeface="宋体" panose="02010600030101010101" pitchFamily="2" charset="-122"/>
              </a:rPr>
              <a:t>）捆扎及裹紧技术。 </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2</a:t>
            </a:r>
            <a:r>
              <a:rPr lang="zh-CN" altLang="en-US" sz="2400" dirty="0">
                <a:ea typeface="宋体" panose="02010600030101010101" pitchFamily="2" charset="-122"/>
              </a:rPr>
              <a:t>）集装技术。 </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3</a:t>
            </a:r>
            <a:r>
              <a:rPr lang="zh-CN" altLang="en-US" sz="2400" dirty="0">
                <a:ea typeface="宋体" panose="02010600030101010101" pitchFamily="2" charset="-122"/>
              </a:rPr>
              <a:t>）选择高强保护材料。 </a:t>
            </a:r>
            <a:endParaRPr lang="en-US" altLang="zh-CN" sz="2400" dirty="0">
              <a:ea typeface="宋体" panose="02010600030101010101" pitchFamily="2" charset="-122"/>
            </a:endParaRPr>
          </a:p>
        </p:txBody>
      </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f50c86dcc494ae76ad2d0778f9da198"/>
          <p:cNvPicPr>
            <a:picLocks noChangeAspect="1"/>
          </p:cNvPicPr>
          <p:nvPr/>
        </p:nvPicPr>
        <p:blipFill>
          <a:blip r:embed="rId1"/>
          <a:stretch>
            <a:fillRect/>
          </a:stretch>
        </p:blipFill>
        <p:spPr>
          <a:xfrm>
            <a:off x="251460" y="405130"/>
            <a:ext cx="2501900" cy="2501900"/>
          </a:xfrm>
          <a:prstGeom prst="rect">
            <a:avLst/>
          </a:prstGeom>
        </p:spPr>
      </p:pic>
      <p:pic>
        <p:nvPicPr>
          <p:cNvPr id="5" name="图片 4" descr="555742700c9044323efc58b52ebcfad"/>
          <p:cNvPicPr>
            <a:picLocks noChangeAspect="1"/>
          </p:cNvPicPr>
          <p:nvPr/>
        </p:nvPicPr>
        <p:blipFill>
          <a:blip r:embed="rId2"/>
          <a:stretch>
            <a:fillRect/>
          </a:stretch>
        </p:blipFill>
        <p:spPr>
          <a:xfrm>
            <a:off x="2928620" y="446405"/>
            <a:ext cx="2493010" cy="2493010"/>
          </a:xfrm>
          <a:prstGeom prst="rect">
            <a:avLst/>
          </a:prstGeom>
        </p:spPr>
      </p:pic>
      <p:pic>
        <p:nvPicPr>
          <p:cNvPr id="6" name="图片 5" descr="2edf5f46d79c60ded67d48149784ea2"/>
          <p:cNvPicPr>
            <a:picLocks noChangeAspect="1"/>
          </p:cNvPicPr>
          <p:nvPr/>
        </p:nvPicPr>
        <p:blipFill>
          <a:blip r:embed="rId3"/>
          <a:stretch>
            <a:fillRect/>
          </a:stretch>
        </p:blipFill>
        <p:spPr>
          <a:xfrm>
            <a:off x="251460" y="3789045"/>
            <a:ext cx="2438400" cy="2550160"/>
          </a:xfrm>
          <a:prstGeom prst="rect">
            <a:avLst/>
          </a:prstGeom>
        </p:spPr>
      </p:pic>
      <p:pic>
        <p:nvPicPr>
          <p:cNvPr id="7" name="图片 6" descr="d6ac0eb1731e1e342b440aed29bb302"/>
          <p:cNvPicPr>
            <a:picLocks noChangeAspect="1"/>
          </p:cNvPicPr>
          <p:nvPr/>
        </p:nvPicPr>
        <p:blipFill>
          <a:blip r:embed="rId4"/>
          <a:stretch>
            <a:fillRect/>
          </a:stretch>
        </p:blipFill>
        <p:spPr>
          <a:xfrm>
            <a:off x="2967355" y="3789045"/>
            <a:ext cx="2454275" cy="2454275"/>
          </a:xfrm>
          <a:prstGeom prst="rect">
            <a:avLst/>
          </a:prstGeom>
        </p:spPr>
      </p:pic>
      <p:pic>
        <p:nvPicPr>
          <p:cNvPr id="8" name="图片 7" descr="1874ed42472a4e2b9679ba4852755a2"/>
          <p:cNvPicPr>
            <a:picLocks noChangeAspect="1"/>
          </p:cNvPicPr>
          <p:nvPr/>
        </p:nvPicPr>
        <p:blipFill>
          <a:blip r:embed="rId5"/>
          <a:stretch>
            <a:fillRect/>
          </a:stretch>
        </p:blipFill>
        <p:spPr>
          <a:xfrm>
            <a:off x="5796280" y="476885"/>
            <a:ext cx="2430145" cy="2430145"/>
          </a:xfrm>
          <a:prstGeom prst="rect">
            <a:avLst/>
          </a:prstGeom>
        </p:spPr>
      </p:pic>
      <p:pic>
        <p:nvPicPr>
          <p:cNvPr id="9" name="图片 8" descr="e7577e3f7622a1bbc9008663f56ba20"/>
          <p:cNvPicPr>
            <a:picLocks noChangeAspect="1"/>
          </p:cNvPicPr>
          <p:nvPr/>
        </p:nvPicPr>
        <p:blipFill>
          <a:blip r:embed="rId6"/>
          <a:stretch>
            <a:fillRect/>
          </a:stretch>
        </p:blipFill>
        <p:spPr>
          <a:xfrm>
            <a:off x="5796280" y="3870325"/>
            <a:ext cx="3203575" cy="238696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矩形 2"/>
          <p:cNvSpPr>
            <a:spLocks noGrp="1"/>
          </p:cNvSpPr>
          <p:nvPr>
            <p:ph type="title"/>
          </p:nvPr>
        </p:nvSpPr>
        <p:spPr>
          <a:ln/>
        </p:spPr>
        <p:txBody>
          <a:bodyPr vert="horz" wrap="square" lIns="91440" tIns="45720" rIns="91440" bIns="45720" anchor="ctr" anchorCtr="0"/>
          <a:p>
            <a:pPr eaLnBrk="1" hangingPunct="1"/>
            <a:r>
              <a:rPr lang="zh-CN" altLang="en-US" dirty="0">
                <a:ea typeface="宋体" panose="02010600030101010101" pitchFamily="2" charset="-122"/>
              </a:rPr>
              <a:t> </a:t>
            </a:r>
            <a:r>
              <a:rPr lang="en-US" altLang="zh-CN" dirty="0">
                <a:solidFill>
                  <a:srgbClr val="FF0000"/>
                </a:solidFill>
                <a:ea typeface="宋体" panose="02010600030101010101" pitchFamily="2" charset="-122"/>
              </a:rPr>
              <a:t>8.3 </a:t>
            </a:r>
            <a:r>
              <a:rPr lang="zh-CN" altLang="en-US" dirty="0">
                <a:solidFill>
                  <a:srgbClr val="FF0000"/>
                </a:solidFill>
                <a:ea typeface="宋体" panose="02010600030101010101" pitchFamily="2" charset="-122"/>
              </a:rPr>
              <a:t>包装技术</a:t>
            </a:r>
            <a:endParaRPr lang="zh-CN" altLang="en-US" dirty="0">
              <a:solidFill>
                <a:srgbClr val="FF0000"/>
              </a:solidFill>
              <a:ea typeface="宋体" panose="02010600030101010101" pitchFamily="2" charset="-122"/>
            </a:endParaRPr>
          </a:p>
        </p:txBody>
      </p:sp>
      <p:sp>
        <p:nvSpPr>
          <p:cNvPr id="18435" name="矩形 3"/>
          <p:cNvSpPr>
            <a:spLocks noGrp="1"/>
          </p:cNvSpPr>
          <p:nvPr>
            <p:ph idx="1"/>
          </p:nvPr>
        </p:nvSpPr>
        <p:spPr>
          <a:ln/>
        </p:spPr>
        <p:txBody>
          <a:bodyPr vert="horz" wrap="square" lIns="91440" tIns="45720" rIns="91440" bIns="45720" anchor="t" anchorCtr="0"/>
          <a:p>
            <a:pPr eaLnBrk="1" hangingPunct="1"/>
            <a:r>
              <a:rPr lang="en-US" altLang="zh-CN" dirty="0">
                <a:ea typeface="宋体" panose="02010600030101010101" pitchFamily="2" charset="-122"/>
              </a:rPr>
              <a:t>3</a:t>
            </a:r>
            <a:r>
              <a:rPr lang="zh-CN" altLang="en-US" dirty="0">
                <a:ea typeface="宋体" panose="02010600030101010101" pitchFamily="2" charset="-122"/>
              </a:rPr>
              <a:t>．防锈包装技术</a:t>
            </a:r>
            <a:endParaRPr lang="zh-CN" altLang="en-US" dirty="0">
              <a:ea typeface="宋体" panose="02010600030101010101" pitchFamily="2" charset="-122"/>
            </a:endParaRPr>
          </a:p>
          <a:p>
            <a:pPr eaLnBrk="1" hangingPunct="1"/>
            <a:endParaRPr lang="zh-CN" altLang="en-US" sz="2400" dirty="0">
              <a:ea typeface="宋体" panose="02010600030101010101" pitchFamily="2" charset="-122"/>
            </a:endParaRPr>
          </a:p>
          <a:p>
            <a:pPr eaLnBrk="1" hangingPunct="1">
              <a:buFont typeface="Wingdings" panose="05000000000000000000" pitchFamily="2" charset="2"/>
              <a:buNone/>
            </a:pPr>
            <a:r>
              <a:rPr lang="zh-CN" altLang="en-US" sz="2400" dirty="0">
                <a:ea typeface="宋体" panose="02010600030101010101" pitchFamily="2" charset="-122"/>
              </a:rPr>
              <a:t>       （</a:t>
            </a:r>
            <a:r>
              <a:rPr lang="en-US" altLang="zh-CN" sz="2400" dirty="0">
                <a:ea typeface="宋体" panose="02010600030101010101" pitchFamily="2" charset="-122"/>
              </a:rPr>
              <a:t>1</a:t>
            </a:r>
            <a:r>
              <a:rPr lang="zh-CN" altLang="en-US" sz="2400" dirty="0">
                <a:ea typeface="宋体" panose="02010600030101010101" pitchFamily="2" charset="-122"/>
              </a:rPr>
              <a:t>）防锈油防锈蚀包装技术。</a:t>
            </a:r>
            <a:endParaRPr lang="zh-CN" altLang="en-US" sz="2400" dirty="0">
              <a:ea typeface="宋体" panose="02010600030101010101" pitchFamily="2" charset="-122"/>
            </a:endParaRPr>
          </a:p>
          <a:p>
            <a:pPr eaLnBrk="1" hangingPunct="1">
              <a:buFont typeface="Wingdings" panose="05000000000000000000" pitchFamily="2" charset="2"/>
              <a:buNone/>
            </a:pPr>
            <a:r>
              <a:rPr lang="zh-CN" altLang="en-US" sz="2400" dirty="0">
                <a:ea typeface="宋体" panose="02010600030101010101" pitchFamily="2" charset="-122"/>
              </a:rPr>
              <a:t> </a:t>
            </a:r>
            <a:endParaRPr lang="zh-CN" altLang="en-US" sz="2400" dirty="0">
              <a:ea typeface="宋体" panose="02010600030101010101" pitchFamily="2" charset="-122"/>
            </a:endParaRPr>
          </a:p>
          <a:p>
            <a:pPr eaLnBrk="1" hangingPunct="1">
              <a:buFont typeface="Wingdings" panose="05000000000000000000" pitchFamily="2" charset="2"/>
              <a:buNone/>
            </a:pPr>
            <a:r>
              <a:rPr lang="zh-CN" altLang="en-US" sz="2400" dirty="0">
                <a:ea typeface="宋体" panose="02010600030101010101" pitchFamily="2" charset="-122"/>
              </a:rPr>
              <a:t>       （</a:t>
            </a:r>
            <a:r>
              <a:rPr lang="en-US" altLang="zh-CN" sz="2400" dirty="0">
                <a:ea typeface="宋体" panose="02010600030101010101" pitchFamily="2" charset="-122"/>
              </a:rPr>
              <a:t>2</a:t>
            </a:r>
            <a:r>
              <a:rPr lang="zh-CN" altLang="en-US" sz="2400" dirty="0">
                <a:ea typeface="宋体" panose="02010600030101010101" pitchFamily="2" charset="-122"/>
              </a:rPr>
              <a:t>）气相防锈包装技术。 </a:t>
            </a:r>
            <a:endParaRPr lang="zh-CN" altLang="en-US" sz="2400" dirty="0">
              <a:ea typeface="宋体" panose="02010600030101010101" pitchFamily="2" charset="-122"/>
            </a:endParaRPr>
          </a:p>
        </p:txBody>
      </p:sp>
      <p:sp>
        <p:nvSpPr>
          <p:cNvPr id="18436" name="自选图形 4"/>
          <p:cNvSpPr/>
          <p:nvPr/>
        </p:nvSpPr>
        <p:spPr>
          <a:xfrm>
            <a:off x="827405" y="2853055"/>
            <a:ext cx="389890" cy="818515"/>
          </a:xfrm>
          <a:prstGeom prst="leftBrace">
            <a:avLst>
              <a:gd name="adj1" fmla="val 20821"/>
              <a:gd name="adj2" fmla="val 50000"/>
            </a:avLst>
          </a:prstGeom>
          <a:no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pic>
        <p:nvPicPr>
          <p:cNvPr id="2" name="图片 1" descr="05aff9670caef859539049adaf46dfb"/>
          <p:cNvPicPr>
            <a:picLocks noChangeAspect="1"/>
          </p:cNvPicPr>
          <p:nvPr/>
        </p:nvPicPr>
        <p:blipFill>
          <a:blip r:embed="rId1"/>
          <a:stretch>
            <a:fillRect/>
          </a:stretch>
        </p:blipFill>
        <p:spPr>
          <a:xfrm>
            <a:off x="467360" y="4509135"/>
            <a:ext cx="3512185" cy="2416175"/>
          </a:xfrm>
          <a:prstGeom prst="rect">
            <a:avLst/>
          </a:prstGeom>
        </p:spPr>
      </p:pic>
      <p:pic>
        <p:nvPicPr>
          <p:cNvPr id="3" name="图片 2" descr="ece7a8cf6cef10df5d438a5f8f1f4a4"/>
          <p:cNvPicPr>
            <a:picLocks noChangeAspect="1"/>
          </p:cNvPicPr>
          <p:nvPr/>
        </p:nvPicPr>
        <p:blipFill>
          <a:blip r:embed="rId2"/>
          <a:stretch>
            <a:fillRect/>
          </a:stretch>
        </p:blipFill>
        <p:spPr>
          <a:xfrm>
            <a:off x="5364480" y="3350895"/>
            <a:ext cx="2630170" cy="3507105"/>
          </a:xfrm>
          <a:prstGeom prst="rect">
            <a:avLst/>
          </a:prstGeom>
        </p:spPr>
      </p:pic>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矩形 2"/>
          <p:cNvSpPr>
            <a:spLocks noGrp="1"/>
          </p:cNvSpPr>
          <p:nvPr>
            <p:ph type="title"/>
          </p:nvPr>
        </p:nvSpPr>
        <p:spPr>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8.3 </a:t>
            </a:r>
            <a:r>
              <a:rPr lang="zh-CN" altLang="en-US" dirty="0">
                <a:solidFill>
                  <a:srgbClr val="FF0000"/>
                </a:solidFill>
                <a:ea typeface="宋体" panose="02010600030101010101" pitchFamily="2" charset="-122"/>
              </a:rPr>
              <a:t>包装技术</a:t>
            </a:r>
            <a:endParaRPr lang="zh-CN" altLang="en-US" dirty="0">
              <a:solidFill>
                <a:srgbClr val="FF0000"/>
              </a:solidFill>
              <a:ea typeface="宋体" panose="02010600030101010101" pitchFamily="2" charset="-122"/>
            </a:endParaRPr>
          </a:p>
        </p:txBody>
      </p:sp>
      <p:sp>
        <p:nvSpPr>
          <p:cNvPr id="19459" name="矩形 3"/>
          <p:cNvSpPr>
            <a:spLocks noGrp="1"/>
          </p:cNvSpPr>
          <p:nvPr>
            <p:ph idx="1"/>
          </p:nvPr>
        </p:nvSpPr>
        <p:spPr>
          <a:xfrm>
            <a:off x="395288" y="1557338"/>
            <a:ext cx="8353425" cy="4967287"/>
          </a:xfrm>
          <a:ln/>
        </p:spPr>
        <p:txBody>
          <a:bodyPr vert="horz" wrap="square" lIns="91440" tIns="45720" rIns="91440" bIns="45720" anchor="t" anchorCtr="0"/>
          <a:p>
            <a:pPr eaLnBrk="1" hangingPunct="1">
              <a:lnSpc>
                <a:spcPct val="80000"/>
              </a:lnSpc>
            </a:pPr>
            <a:r>
              <a:rPr lang="en-US" altLang="zh-CN" sz="2800" dirty="0">
                <a:ea typeface="宋体" panose="02010600030101010101" pitchFamily="2" charset="-122"/>
              </a:rPr>
              <a:t>4</a:t>
            </a:r>
            <a:r>
              <a:rPr lang="zh-CN" altLang="en-US" sz="2800" dirty="0">
                <a:ea typeface="宋体" panose="02010600030101010101" pitchFamily="2" charset="-122"/>
              </a:rPr>
              <a:t>．防霉防腐包装技术</a:t>
            </a:r>
            <a:r>
              <a:rPr lang="en-US" altLang="zh-CN" sz="2800" dirty="0">
                <a:ea typeface="宋体" panose="02010600030101010101" pitchFamily="2" charset="-122"/>
              </a:rPr>
              <a:t>:</a:t>
            </a:r>
            <a:r>
              <a:rPr lang="zh-CN" altLang="en-US" sz="2800" dirty="0">
                <a:ea typeface="宋体" panose="02010600030101010101" pitchFamily="2" charset="-122"/>
              </a:rPr>
              <a:t>高温杀菌法可消灭引起食品腐烂的微生物，可在包装过程中用高温处理防霉。有些经干燥处理的食品包装，应防止水汽浸入以防霉腐，可选择防水汽和气密性好的包装材料，采取真空和充气包装。 </a:t>
            </a:r>
            <a:endParaRPr lang="zh-CN" altLang="en-US" sz="2800" dirty="0">
              <a:ea typeface="宋体" panose="02010600030101010101" pitchFamily="2" charset="-122"/>
            </a:endParaRPr>
          </a:p>
          <a:p>
            <a:pPr eaLnBrk="1" hangingPunct="1">
              <a:lnSpc>
                <a:spcPct val="80000"/>
              </a:lnSpc>
            </a:pPr>
            <a:r>
              <a:rPr lang="en-US" altLang="zh-CN" sz="2800" dirty="0">
                <a:ea typeface="宋体" panose="02010600030101010101" pitchFamily="2" charset="-122"/>
              </a:rPr>
              <a:t>5</a:t>
            </a:r>
            <a:r>
              <a:rPr lang="zh-CN" altLang="en-US" sz="2800" dirty="0">
                <a:ea typeface="宋体" panose="02010600030101010101" pitchFamily="2" charset="-122"/>
              </a:rPr>
              <a:t>．防虫包装技术</a:t>
            </a:r>
            <a:endParaRPr lang="zh-CN" altLang="en-US" sz="2800" dirty="0">
              <a:ea typeface="宋体" panose="02010600030101010101" pitchFamily="2" charset="-122"/>
            </a:endParaRPr>
          </a:p>
          <a:p>
            <a:pPr eaLnBrk="1" hangingPunct="1">
              <a:lnSpc>
                <a:spcPct val="80000"/>
              </a:lnSpc>
            </a:pPr>
            <a:r>
              <a:rPr lang="zh-CN" altLang="en-US" sz="2800" dirty="0">
                <a:ea typeface="宋体" panose="02010600030101010101" pitchFamily="2" charset="-122"/>
              </a:rPr>
              <a:t>防虫包装技术，常用的是驱虫剂，即在包装中放人有一定毒性和嗅味的药物，利用药物在包装中挥发气体杀灭和驱除各种害虫。常用驱虫剂有荼、对位二氯化苯、樟脑精等。也可采用真空包装、充气包装、脱氧包装等技术，使害虫无生存环境，从而防止虫害。</a:t>
            </a:r>
            <a:endParaRPr lang="en-US" altLang="zh-CN" sz="2800" dirty="0">
              <a:ea typeface="宋体" panose="02010600030101010101" pitchFamily="2" charset="-122"/>
            </a:endParaRPr>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矩形 2"/>
          <p:cNvSpPr>
            <a:spLocks noGrp="1"/>
          </p:cNvSpPr>
          <p:nvPr>
            <p:ph type="title"/>
          </p:nvPr>
        </p:nvSpPr>
        <p:spPr>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8.3 </a:t>
            </a:r>
            <a:r>
              <a:rPr lang="zh-CN" altLang="en-US" dirty="0">
                <a:solidFill>
                  <a:srgbClr val="FF0000"/>
                </a:solidFill>
                <a:ea typeface="宋体" panose="02010600030101010101" pitchFamily="2" charset="-122"/>
              </a:rPr>
              <a:t>包装技术</a:t>
            </a:r>
            <a:endParaRPr lang="zh-CN" altLang="en-US" dirty="0">
              <a:solidFill>
                <a:srgbClr val="FF0000"/>
              </a:solidFill>
              <a:ea typeface="宋体" panose="02010600030101010101" pitchFamily="2" charset="-122"/>
            </a:endParaRPr>
          </a:p>
        </p:txBody>
      </p:sp>
      <p:sp>
        <p:nvSpPr>
          <p:cNvPr id="20483" name="矩形 3"/>
          <p:cNvSpPr>
            <a:spLocks noGrp="1"/>
          </p:cNvSpPr>
          <p:nvPr>
            <p:ph idx="1"/>
          </p:nvPr>
        </p:nvSpPr>
        <p:spPr>
          <a:ln/>
        </p:spPr>
        <p:txBody>
          <a:bodyPr vert="horz" wrap="square" lIns="91440" tIns="45720" rIns="91440" bIns="45720" anchor="t" anchorCtr="0"/>
          <a:p>
            <a:pPr eaLnBrk="1" hangingPunct="1">
              <a:lnSpc>
                <a:spcPct val="90000"/>
              </a:lnSpc>
            </a:pPr>
            <a:r>
              <a:rPr lang="en-US" altLang="zh-CN" dirty="0">
                <a:ea typeface="宋体" panose="02010600030101010101" pitchFamily="2" charset="-122"/>
              </a:rPr>
              <a:t>6</a:t>
            </a:r>
            <a:r>
              <a:rPr lang="zh-CN" altLang="en-US" dirty="0">
                <a:ea typeface="宋体" panose="02010600030101010101" pitchFamily="2" charset="-122"/>
              </a:rPr>
              <a:t>．危险品包装技术</a:t>
            </a:r>
            <a:endParaRPr lang="zh-CN" altLang="en-US" dirty="0">
              <a:ea typeface="宋体" panose="02010600030101010101" pitchFamily="2" charset="-122"/>
            </a:endParaRPr>
          </a:p>
          <a:p>
            <a:pPr eaLnBrk="1" hangingPunct="1">
              <a:lnSpc>
                <a:spcPct val="90000"/>
              </a:lnSpc>
            </a:pPr>
            <a:r>
              <a:rPr lang="zh-CN" altLang="en-US" dirty="0">
                <a:ea typeface="宋体" panose="02010600030101010101" pitchFamily="2" charset="-122"/>
              </a:rPr>
              <a:t>对有毒商品的包装要明显地标明有毒的标志。防毒的主要措施是包装严密不漏、不透气。例如重铬酸钾（红矾钾），为红色带透明结晶、有毒，应用坚固附桶包装，桶口要严密不漏，制桶的铁板厚度不能小于</a:t>
            </a:r>
            <a:r>
              <a:rPr lang="en-US" altLang="zh-CN" dirty="0">
                <a:ea typeface="宋体" panose="02010600030101010101" pitchFamily="2" charset="-122"/>
              </a:rPr>
              <a:t>1.2</a:t>
            </a:r>
            <a:r>
              <a:rPr lang="zh-CN" altLang="en-US" dirty="0">
                <a:ea typeface="宋体" panose="02010600030101010101" pitchFamily="2" charset="-122"/>
              </a:rPr>
              <a:t>毫米。</a:t>
            </a:r>
            <a:endParaRPr lang="zh-CN" altLang="en-US" dirty="0">
              <a:ea typeface="宋体" panose="02010600030101010101" pitchFamily="2" charset="-122"/>
            </a:endParaRPr>
          </a:p>
        </p:txBody>
      </p:sp>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矩形 2"/>
          <p:cNvSpPr>
            <a:spLocks noGrp="1"/>
          </p:cNvSpPr>
          <p:nvPr>
            <p:ph type="title"/>
          </p:nvPr>
        </p:nvSpPr>
        <p:spPr>
          <a:ln/>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 </a:t>
            </a:r>
            <a:r>
              <a:rPr lang="en-US" altLang="zh-CN" dirty="0">
                <a:solidFill>
                  <a:srgbClr val="FF0000"/>
                </a:solidFill>
                <a:ea typeface="宋体" panose="02010600030101010101" pitchFamily="2" charset="-122"/>
              </a:rPr>
              <a:t>8.3 </a:t>
            </a:r>
            <a:r>
              <a:rPr lang="zh-CN" altLang="en-US" dirty="0">
                <a:solidFill>
                  <a:srgbClr val="FF0000"/>
                </a:solidFill>
                <a:ea typeface="宋体" panose="02010600030101010101" pitchFamily="2" charset="-122"/>
              </a:rPr>
              <a:t>包装技术</a:t>
            </a:r>
            <a:endParaRPr lang="zh-CN" altLang="en-US" dirty="0">
              <a:solidFill>
                <a:srgbClr val="FF0000"/>
              </a:solidFill>
              <a:ea typeface="宋体" panose="02010600030101010101" pitchFamily="2" charset="-122"/>
            </a:endParaRPr>
          </a:p>
        </p:txBody>
      </p:sp>
      <p:sp>
        <p:nvSpPr>
          <p:cNvPr id="21507" name="矩形 3"/>
          <p:cNvSpPr>
            <a:spLocks noGrp="1"/>
          </p:cNvSpPr>
          <p:nvPr>
            <p:ph idx="1"/>
          </p:nvPr>
        </p:nvSpPr>
        <p:spPr>
          <a:ln/>
        </p:spPr>
        <p:txBody>
          <a:bodyPr vert="horz" wrap="square" lIns="91440" tIns="45720" rIns="91440" bIns="45720" anchor="t" anchorCtr="0"/>
          <a:p>
            <a:pPr eaLnBrk="1" hangingPunct="1"/>
            <a:r>
              <a:rPr lang="en-US" altLang="zh-CN" dirty="0">
                <a:ea typeface="宋体" panose="02010600030101010101" pitchFamily="2" charset="-122"/>
              </a:rPr>
              <a:t>7</a:t>
            </a:r>
            <a:r>
              <a:rPr lang="zh-CN" altLang="en-US" dirty="0">
                <a:ea typeface="宋体" panose="02010600030101010101" pitchFamily="2" charset="-122"/>
              </a:rPr>
              <a:t>．特种包装技术</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1</a:t>
            </a:r>
            <a:r>
              <a:rPr lang="zh-CN" altLang="en-US" dirty="0">
                <a:ea typeface="宋体" panose="02010600030101010101" pitchFamily="2" charset="-122"/>
              </a:rPr>
              <a:t>）充气包装 </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2</a:t>
            </a:r>
            <a:r>
              <a:rPr lang="zh-CN" altLang="en-US" dirty="0">
                <a:ea typeface="宋体" panose="02010600030101010101" pitchFamily="2" charset="-122"/>
              </a:rPr>
              <a:t>）真空包装 </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3</a:t>
            </a:r>
            <a:r>
              <a:rPr lang="zh-CN" altLang="en-US" dirty="0">
                <a:ea typeface="宋体" panose="02010600030101010101" pitchFamily="2" charset="-122"/>
              </a:rPr>
              <a:t>）收缩包装 </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4</a:t>
            </a:r>
            <a:r>
              <a:rPr lang="zh-CN" altLang="en-US" dirty="0">
                <a:ea typeface="宋体" panose="02010600030101010101" pitchFamily="2" charset="-122"/>
              </a:rPr>
              <a:t>）拉伸包装 </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5</a:t>
            </a:r>
            <a:r>
              <a:rPr lang="zh-CN" altLang="en-US" dirty="0">
                <a:ea typeface="宋体" panose="02010600030101010101" pitchFamily="2" charset="-122"/>
              </a:rPr>
              <a:t>）脱氧包装 </a:t>
            </a:r>
            <a:endParaRPr lang="zh-CN" altLang="en-US" dirty="0">
              <a:ea typeface="宋体" panose="02010600030101010101" pitchFamily="2" charset="-122"/>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矩形 2"/>
          <p:cNvSpPr>
            <a:spLocks noGrp="1"/>
          </p:cNvSpPr>
          <p:nvPr>
            <p:ph type="title"/>
          </p:nvPr>
        </p:nvSpPr>
        <p:spPr>
          <a:xfrm>
            <a:off x="428625" y="284163"/>
            <a:ext cx="6734175" cy="944562"/>
          </a:xfrm>
          <a:ln/>
        </p:spPr>
        <p:txBody>
          <a:bodyPr vert="horz" wrap="square" lIns="91440" tIns="45720" rIns="91440" bIns="45720" anchor="ctr" anchorCtr="0"/>
          <a:p>
            <a:pPr algn="l" eaLnBrk="1" hangingPunct="1"/>
            <a:r>
              <a:rPr lang="zh-CN" altLang="en-US" sz="4000" dirty="0">
                <a:solidFill>
                  <a:srgbClr val="002060"/>
                </a:solidFill>
                <a:latin typeface="方正水柱简体" pitchFamily="65" charset="-122"/>
                <a:ea typeface="方正水柱简体" pitchFamily="65" charset="-122"/>
                <a:cs typeface="+mj-cs"/>
              </a:rPr>
              <a:t>第</a:t>
            </a:r>
            <a:r>
              <a:rPr lang="en-US" altLang="zh-CN" sz="4000" dirty="0">
                <a:solidFill>
                  <a:srgbClr val="002060"/>
                </a:solidFill>
                <a:latin typeface="方正水柱简体" pitchFamily="65" charset="-122"/>
                <a:ea typeface="方正水柱简体" pitchFamily="65" charset="-122"/>
                <a:cs typeface="+mj-cs"/>
              </a:rPr>
              <a:t>8</a:t>
            </a:r>
            <a:r>
              <a:rPr lang="zh-CN" altLang="en-US" sz="4000" dirty="0">
                <a:solidFill>
                  <a:srgbClr val="002060"/>
                </a:solidFill>
                <a:latin typeface="方正水柱简体" pitchFamily="65" charset="-122"/>
                <a:ea typeface="方正水柱简体" pitchFamily="65" charset="-122"/>
                <a:cs typeface="+mj-cs"/>
              </a:rPr>
              <a:t>章 包装</a:t>
            </a:r>
            <a:endParaRPr lang="en-US" altLang="zh-CN" sz="4000" dirty="0">
              <a:solidFill>
                <a:srgbClr val="002060"/>
              </a:solidFill>
              <a:latin typeface="方正水柱简体" pitchFamily="65" charset="-122"/>
              <a:ea typeface="方正水柱简体" pitchFamily="65" charset="-122"/>
              <a:cs typeface="+mj-cs"/>
            </a:endParaRPr>
          </a:p>
        </p:txBody>
      </p:sp>
      <p:sp>
        <p:nvSpPr>
          <p:cNvPr id="4099" name="直线 3"/>
          <p:cNvSpPr/>
          <p:nvPr/>
        </p:nvSpPr>
        <p:spPr>
          <a:xfrm>
            <a:off x="2362200" y="4854575"/>
            <a:ext cx="4800600" cy="0"/>
          </a:xfrm>
          <a:prstGeom prst="line">
            <a:avLst/>
          </a:prstGeom>
          <a:ln w="25400" cap="flat" cmpd="sng">
            <a:solidFill>
              <a:schemeClr val="tx1"/>
            </a:solidFill>
            <a:prstDash val="sysDot"/>
            <a:headEnd type="none" w="med" len="med"/>
            <a:tailEnd type="oval" w="med" len="med"/>
          </a:ln>
        </p:spPr>
      </p:sp>
      <p:sp>
        <p:nvSpPr>
          <p:cNvPr id="6148" name="矩形 4"/>
          <p:cNvSpPr>
            <a:spLocks noChangeArrowheads="1"/>
          </p:cNvSpPr>
          <p:nvPr/>
        </p:nvSpPr>
        <p:spPr bwMode="gray">
          <a:xfrm rot="3419336">
            <a:off x="2078038" y="4278313"/>
            <a:ext cx="479425" cy="520700"/>
          </a:xfrm>
          <a:prstGeom prst="rect">
            <a:avLst/>
          </a:prstGeom>
          <a:gradFill rotWithShape="1">
            <a:gsLst>
              <a:gs pos="0">
                <a:schemeClr val="folHlink"/>
              </a:gs>
              <a:gs pos="100000">
                <a:schemeClr val="fo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01" name="文本框 5"/>
          <p:cNvSpPr txBox="1"/>
          <p:nvPr/>
        </p:nvSpPr>
        <p:spPr>
          <a:xfrm>
            <a:off x="2133600" y="4321175"/>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zh-CN" sz="2400" b="1" dirty="0">
                <a:solidFill>
                  <a:srgbClr val="FFFFFF"/>
                </a:solidFill>
                <a:ea typeface="宋体" panose="02010600030101010101" pitchFamily="2" charset="-122"/>
              </a:rPr>
              <a:t>4</a:t>
            </a:r>
            <a:endParaRPr lang="en-US" altLang="zh-CN" sz="2400" b="1" dirty="0">
              <a:solidFill>
                <a:srgbClr val="FFFFFF"/>
              </a:solidFill>
              <a:ea typeface="宋体" panose="02010600030101010101" pitchFamily="2" charset="-122"/>
            </a:endParaRPr>
          </a:p>
        </p:txBody>
      </p:sp>
      <p:sp>
        <p:nvSpPr>
          <p:cNvPr id="4102" name="直线 6"/>
          <p:cNvSpPr/>
          <p:nvPr/>
        </p:nvSpPr>
        <p:spPr>
          <a:xfrm>
            <a:off x="2362200" y="2339975"/>
            <a:ext cx="4800600" cy="0"/>
          </a:xfrm>
          <a:prstGeom prst="line">
            <a:avLst/>
          </a:prstGeom>
          <a:ln w="25400" cap="flat" cmpd="sng">
            <a:solidFill>
              <a:schemeClr val="tx1"/>
            </a:solidFill>
            <a:prstDash val="sysDot"/>
            <a:headEnd type="none" w="med" len="med"/>
            <a:tailEnd type="oval" w="med" len="med"/>
          </a:ln>
        </p:spPr>
      </p:sp>
      <p:sp>
        <p:nvSpPr>
          <p:cNvPr id="6151" name="矩形 7"/>
          <p:cNvSpPr>
            <a:spLocks noChangeArrowheads="1"/>
          </p:cNvSpPr>
          <p:nvPr/>
        </p:nvSpPr>
        <p:spPr bwMode="gray">
          <a:xfrm rot="3419336">
            <a:off x="2078038" y="1763713"/>
            <a:ext cx="479425" cy="520700"/>
          </a:xfrm>
          <a:prstGeom prst="rect">
            <a:avLst/>
          </a:prstGeom>
          <a:gradFill rotWithShape="1">
            <a:gsLst>
              <a:gs pos="0">
                <a:schemeClr val="accent1"/>
              </a:gs>
              <a:gs pos="100000">
                <a:schemeClr val="accent1">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04" name="文本框 8"/>
          <p:cNvSpPr txBox="1"/>
          <p:nvPr/>
        </p:nvSpPr>
        <p:spPr>
          <a:xfrm>
            <a:off x="2916238" y="1628775"/>
            <a:ext cx="2012950" cy="64135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包装概述</a:t>
            </a:r>
            <a:endParaRPr lang="zh-CN" altLang="en-US" sz="3600" dirty="0">
              <a:latin typeface="隶书" pitchFamily="49" charset="-122"/>
              <a:ea typeface="隶书" pitchFamily="49" charset="-122"/>
            </a:endParaRPr>
          </a:p>
        </p:txBody>
      </p:sp>
      <p:sp>
        <p:nvSpPr>
          <p:cNvPr id="4105" name="文本框 9"/>
          <p:cNvSpPr txBox="1"/>
          <p:nvPr/>
        </p:nvSpPr>
        <p:spPr>
          <a:xfrm>
            <a:off x="2133600" y="1806575"/>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zh-CN" sz="2400" b="1" dirty="0">
                <a:solidFill>
                  <a:srgbClr val="FFFFFF"/>
                </a:solidFill>
                <a:ea typeface="宋体" panose="02010600030101010101" pitchFamily="2" charset="-122"/>
              </a:rPr>
              <a:t>1</a:t>
            </a:r>
            <a:endParaRPr lang="en-US" altLang="zh-CN" sz="2400" b="1" dirty="0">
              <a:solidFill>
                <a:srgbClr val="FFFFFF"/>
              </a:solidFill>
              <a:ea typeface="宋体" panose="02010600030101010101" pitchFamily="2" charset="-122"/>
            </a:endParaRPr>
          </a:p>
        </p:txBody>
      </p:sp>
      <p:sp>
        <p:nvSpPr>
          <p:cNvPr id="4106" name="直线 10"/>
          <p:cNvSpPr/>
          <p:nvPr/>
        </p:nvSpPr>
        <p:spPr>
          <a:xfrm>
            <a:off x="2362200" y="3178175"/>
            <a:ext cx="4800600" cy="0"/>
          </a:xfrm>
          <a:prstGeom prst="line">
            <a:avLst/>
          </a:prstGeom>
          <a:ln w="25400" cap="flat" cmpd="sng">
            <a:solidFill>
              <a:schemeClr val="tx1"/>
            </a:solidFill>
            <a:prstDash val="sysDot"/>
            <a:headEnd type="none" w="med" len="med"/>
            <a:tailEnd type="oval" w="med" len="med"/>
          </a:ln>
        </p:spPr>
      </p:sp>
      <p:sp>
        <p:nvSpPr>
          <p:cNvPr id="6155" name="矩形 11"/>
          <p:cNvSpPr>
            <a:spLocks noChangeArrowheads="1"/>
          </p:cNvSpPr>
          <p:nvPr/>
        </p:nvSpPr>
        <p:spPr bwMode="gray">
          <a:xfrm rot="3419336">
            <a:off x="2078038" y="2601913"/>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08" name="文本框 12"/>
          <p:cNvSpPr txBox="1"/>
          <p:nvPr/>
        </p:nvSpPr>
        <p:spPr>
          <a:xfrm>
            <a:off x="2133600" y="2644775"/>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zh-CN" sz="2400" b="1" dirty="0">
                <a:solidFill>
                  <a:srgbClr val="FFFFFF"/>
                </a:solidFill>
                <a:ea typeface="宋体" panose="02010600030101010101" pitchFamily="2" charset="-122"/>
              </a:rPr>
              <a:t>2</a:t>
            </a:r>
            <a:endParaRPr lang="en-US" altLang="zh-CN" sz="2400" b="1" dirty="0">
              <a:solidFill>
                <a:srgbClr val="FFFFFF"/>
              </a:solidFill>
              <a:ea typeface="宋体" panose="02010600030101010101" pitchFamily="2" charset="-122"/>
            </a:endParaRPr>
          </a:p>
        </p:txBody>
      </p:sp>
      <p:sp>
        <p:nvSpPr>
          <p:cNvPr id="4109" name="直线 13"/>
          <p:cNvSpPr/>
          <p:nvPr/>
        </p:nvSpPr>
        <p:spPr>
          <a:xfrm>
            <a:off x="2363788" y="4014788"/>
            <a:ext cx="4799012" cy="1587"/>
          </a:xfrm>
          <a:prstGeom prst="line">
            <a:avLst/>
          </a:prstGeom>
          <a:ln w="25400" cap="flat" cmpd="sng">
            <a:solidFill>
              <a:schemeClr val="tx1"/>
            </a:solidFill>
            <a:prstDash val="sysDot"/>
            <a:headEnd type="none" w="med" len="med"/>
            <a:tailEnd type="oval" w="med" len="med"/>
          </a:ln>
        </p:spPr>
      </p:sp>
      <p:sp>
        <p:nvSpPr>
          <p:cNvPr id="6158" name="矩形 14"/>
          <p:cNvSpPr>
            <a:spLocks noChangeArrowheads="1"/>
          </p:cNvSpPr>
          <p:nvPr/>
        </p:nvSpPr>
        <p:spPr bwMode="gray">
          <a:xfrm rot="3419336">
            <a:off x="2078038" y="3440113"/>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11" name="文本框 15"/>
          <p:cNvSpPr txBox="1"/>
          <p:nvPr/>
        </p:nvSpPr>
        <p:spPr>
          <a:xfrm>
            <a:off x="2133600" y="3482975"/>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zh-CN" sz="2400" b="1" dirty="0">
                <a:solidFill>
                  <a:srgbClr val="FFFFFF"/>
                </a:solidFill>
                <a:ea typeface="宋体" panose="02010600030101010101" pitchFamily="2" charset="-122"/>
              </a:rPr>
              <a:t>3</a:t>
            </a:r>
            <a:endParaRPr lang="en-US" altLang="zh-CN" sz="2400" b="1" dirty="0">
              <a:solidFill>
                <a:srgbClr val="FFFFFF"/>
              </a:solidFill>
              <a:ea typeface="宋体" panose="02010600030101010101" pitchFamily="2" charset="-122"/>
            </a:endParaRPr>
          </a:p>
        </p:txBody>
      </p:sp>
      <p:sp>
        <p:nvSpPr>
          <p:cNvPr id="4112" name="文本框 18"/>
          <p:cNvSpPr txBox="1"/>
          <p:nvPr/>
        </p:nvSpPr>
        <p:spPr>
          <a:xfrm>
            <a:off x="2133600" y="5181600"/>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zh-CN" sz="2400" b="1" dirty="0">
                <a:solidFill>
                  <a:srgbClr val="FFFFFF"/>
                </a:solidFill>
                <a:ea typeface="宋体" panose="02010600030101010101" pitchFamily="2" charset="-122"/>
              </a:rPr>
              <a:t>5</a:t>
            </a:r>
            <a:endParaRPr lang="en-US" altLang="zh-CN" sz="2400" b="1" dirty="0">
              <a:solidFill>
                <a:srgbClr val="FFFFFF"/>
              </a:solidFill>
              <a:ea typeface="宋体" panose="02010600030101010101" pitchFamily="2" charset="-122"/>
            </a:endParaRPr>
          </a:p>
        </p:txBody>
      </p:sp>
      <p:sp>
        <p:nvSpPr>
          <p:cNvPr id="4113" name="文本框 19"/>
          <p:cNvSpPr txBox="1"/>
          <p:nvPr/>
        </p:nvSpPr>
        <p:spPr>
          <a:xfrm>
            <a:off x="2916238" y="2492375"/>
            <a:ext cx="2032000" cy="646113"/>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包装材料</a:t>
            </a:r>
            <a:endParaRPr lang="en-US" altLang="zh-CN" sz="3600" dirty="0">
              <a:latin typeface="隶书" pitchFamily="49" charset="-122"/>
              <a:ea typeface="隶书" pitchFamily="49" charset="-122"/>
            </a:endParaRPr>
          </a:p>
        </p:txBody>
      </p:sp>
      <p:sp>
        <p:nvSpPr>
          <p:cNvPr id="4114" name="文本框 20"/>
          <p:cNvSpPr txBox="1"/>
          <p:nvPr/>
        </p:nvSpPr>
        <p:spPr>
          <a:xfrm>
            <a:off x="2973388" y="3284538"/>
            <a:ext cx="2032000" cy="646112"/>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包装技术</a:t>
            </a:r>
            <a:endParaRPr lang="en-US" altLang="zh-CN" sz="3600" dirty="0">
              <a:latin typeface="隶书" pitchFamily="49" charset="-122"/>
              <a:ea typeface="隶书" pitchFamily="49" charset="-122"/>
            </a:endParaRPr>
          </a:p>
        </p:txBody>
      </p:sp>
      <p:sp>
        <p:nvSpPr>
          <p:cNvPr id="4115" name="文本框 21"/>
          <p:cNvSpPr txBox="1"/>
          <p:nvPr/>
        </p:nvSpPr>
        <p:spPr>
          <a:xfrm>
            <a:off x="2987675" y="4149725"/>
            <a:ext cx="5976938" cy="646113"/>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包装合理化和包装标准化</a:t>
            </a:r>
            <a:endParaRPr lang="en-US" altLang="zh-CN" sz="3600" dirty="0">
              <a:latin typeface="隶书" pitchFamily="49" charset="-122"/>
              <a:ea typeface="隶书" pitchFamily="49" charset="-122"/>
            </a:endParaRP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矩形 2"/>
          <p:cNvSpPr>
            <a:spLocks noGrp="1"/>
          </p:cNvSpPr>
          <p:nvPr>
            <p:ph type="title"/>
          </p:nvPr>
        </p:nvSpPr>
        <p:spPr>
          <a:xfrm>
            <a:off x="428625" y="284163"/>
            <a:ext cx="7743825"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22531" name="矩形 3"/>
          <p:cNvSpPr>
            <a:spLocks noGrp="1"/>
          </p:cNvSpPr>
          <p:nvPr>
            <p:ph idx="1"/>
          </p:nvPr>
        </p:nvSpPr>
        <p:spPr>
          <a:xfrm>
            <a:off x="539750" y="1484313"/>
            <a:ext cx="8353425" cy="4968875"/>
          </a:xfrm>
          <a:ln/>
        </p:spPr>
        <p:txBody>
          <a:bodyPr vert="horz" wrap="square" lIns="91440" tIns="45720" rIns="91440" bIns="45720" anchor="t" anchorCtr="0"/>
          <a:p>
            <a:pPr eaLnBrk="1" hangingPunct="1">
              <a:lnSpc>
                <a:spcPct val="90000"/>
              </a:lnSpc>
            </a:pPr>
            <a:r>
              <a:rPr lang="en-US" altLang="zh-CN" sz="2400" dirty="0">
                <a:ea typeface="宋体" panose="02010600030101010101" pitchFamily="2" charset="-122"/>
              </a:rPr>
              <a:t>4.1  </a:t>
            </a:r>
            <a:r>
              <a:rPr lang="zh-CN" altLang="en-US" sz="2400" dirty="0">
                <a:ea typeface="宋体" panose="02010600030101010101" pitchFamily="2" charset="-122"/>
              </a:rPr>
              <a:t>包装的合理化概述</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合理包装是指能适应和克服流通过程中的各种障碍，是在极限范围内的最好的包装。从多个角度来考察，合理包装应满足八个方面的要求：</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1</a:t>
            </a:r>
            <a:r>
              <a:rPr lang="zh-CN" altLang="en-US" sz="2400" dirty="0">
                <a:ea typeface="宋体" panose="02010600030101010101" pitchFamily="2" charset="-122"/>
              </a:rPr>
              <a:t>）包装应妥善保护内装的商品，使其质量不受损伤。 </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2</a:t>
            </a:r>
            <a:r>
              <a:rPr lang="zh-CN" altLang="en-US" sz="2400" dirty="0">
                <a:ea typeface="宋体" panose="02010600030101010101" pitchFamily="2" charset="-122"/>
              </a:rPr>
              <a:t>）包装材料和包装容器应当安全无害。 </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3</a:t>
            </a:r>
            <a:r>
              <a:rPr lang="zh-CN" altLang="en-US" sz="2400" dirty="0">
                <a:ea typeface="宋体" panose="02010600030101010101" pitchFamily="2" charset="-122"/>
              </a:rPr>
              <a:t>）包装的容量要适当，要便于装卸和搬运。</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4</a:t>
            </a:r>
            <a:r>
              <a:rPr lang="zh-CN" altLang="en-US" sz="2400" dirty="0">
                <a:ea typeface="宋体" panose="02010600030101010101" pitchFamily="2" charset="-122"/>
              </a:rPr>
              <a:t>）包装的标志要清楚、明了。</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5</a:t>
            </a:r>
            <a:r>
              <a:rPr lang="zh-CN" altLang="en-US" sz="2400" dirty="0">
                <a:ea typeface="宋体" panose="02010600030101010101" pitchFamily="2" charset="-122"/>
              </a:rPr>
              <a:t>）包装内商品外围空闲容积不应过大</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6</a:t>
            </a:r>
            <a:r>
              <a:rPr lang="zh-CN" altLang="en-US" sz="2400" dirty="0">
                <a:ea typeface="宋体" panose="02010600030101010101" pitchFamily="2" charset="-122"/>
              </a:rPr>
              <a:t>）包装费用要与内装商品相适应。</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7</a:t>
            </a:r>
            <a:r>
              <a:rPr lang="zh-CN" altLang="en-US" sz="2400" dirty="0">
                <a:ea typeface="宋体" panose="02010600030101010101" pitchFamily="2" charset="-122"/>
              </a:rPr>
              <a:t>）提倡节省资源的包装。</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8</a:t>
            </a:r>
            <a:r>
              <a:rPr lang="zh-CN" altLang="en-US" sz="2400" dirty="0">
                <a:ea typeface="宋体" panose="02010600030101010101" pitchFamily="2" charset="-122"/>
              </a:rPr>
              <a:t>）包装要便于废弃物的治理。 </a:t>
            </a:r>
            <a:endParaRPr lang="zh-CN" altLang="en-US" sz="2400" dirty="0">
              <a:ea typeface="宋体" panose="02010600030101010101" pitchFamily="2" charset="-122"/>
            </a:endParaRPr>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矩形 2"/>
          <p:cNvSpPr>
            <a:spLocks noGrp="1"/>
          </p:cNvSpPr>
          <p:nvPr>
            <p:ph type="title"/>
          </p:nvPr>
        </p:nvSpPr>
        <p:spPr>
          <a:xfrm>
            <a:off x="428625" y="284163"/>
            <a:ext cx="7815263"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23555" name="矩形 3"/>
          <p:cNvSpPr>
            <a:spLocks noGrp="1"/>
          </p:cNvSpPr>
          <p:nvPr>
            <p:ph idx="1"/>
          </p:nvPr>
        </p:nvSpPr>
        <p:spPr>
          <a:ln/>
        </p:spPr>
        <p:txBody>
          <a:bodyPr vert="horz" wrap="square" lIns="91440" tIns="45720" rIns="91440" bIns="45720" anchor="t" anchorCtr="0"/>
          <a:p>
            <a:pPr eaLnBrk="1" hangingPunct="1"/>
            <a:r>
              <a:rPr lang="en-US" altLang="zh-CN" dirty="0">
                <a:ea typeface="宋体" panose="02010600030101010101" pitchFamily="2" charset="-122"/>
              </a:rPr>
              <a:t>2</a:t>
            </a:r>
            <a:r>
              <a:rPr lang="zh-CN" altLang="en-US" dirty="0">
                <a:ea typeface="宋体" panose="02010600030101010101" pitchFamily="2" charset="-122"/>
              </a:rPr>
              <a:t>．合理包装的设计要点</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1</a:t>
            </a:r>
            <a:r>
              <a:rPr lang="zh-CN" altLang="en-US" dirty="0">
                <a:ea typeface="宋体" panose="02010600030101010101" pitchFamily="2" charset="-122"/>
              </a:rPr>
              <a:t>）深入了解产品因素和物流因素 </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2</a:t>
            </a:r>
            <a:r>
              <a:rPr lang="zh-CN" altLang="en-US" dirty="0">
                <a:ea typeface="宋体" panose="02010600030101010101" pitchFamily="2" charset="-122"/>
              </a:rPr>
              <a:t>）了解流通环境和运输目的地</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3</a:t>
            </a:r>
            <a:r>
              <a:rPr lang="zh-CN" altLang="en-US" dirty="0">
                <a:ea typeface="宋体" panose="02010600030101010101" pitchFamily="2" charset="-122"/>
              </a:rPr>
              <a:t>）注意包装各功能间的平衡</a:t>
            </a:r>
            <a:endParaRPr lang="zh-CN" altLang="en-US" dirty="0">
              <a:ea typeface="宋体" panose="02010600030101010101" pitchFamily="2" charset="-122"/>
            </a:endParaRPr>
          </a:p>
          <a:p>
            <a:pPr eaLnBrk="1" hangingPunct="1"/>
            <a:endParaRPr lang="zh-CN" altLang="en-US" dirty="0">
              <a:ea typeface="宋体" panose="02010600030101010101" pitchFamily="2" charset="-122"/>
            </a:endParaRPr>
          </a:p>
        </p:txBody>
      </p:sp>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矩形 2"/>
          <p:cNvSpPr>
            <a:spLocks noGrp="1"/>
          </p:cNvSpPr>
          <p:nvPr>
            <p:ph type="title"/>
          </p:nvPr>
        </p:nvSpPr>
        <p:spPr>
          <a:xfrm>
            <a:off x="428625" y="284163"/>
            <a:ext cx="7815263"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24579" name="矩形 3"/>
          <p:cNvSpPr>
            <a:spLocks noGrp="1"/>
          </p:cNvSpPr>
          <p:nvPr>
            <p:ph idx="1"/>
          </p:nvPr>
        </p:nvSpPr>
        <p:spPr>
          <a:ln/>
        </p:spPr>
        <p:txBody>
          <a:bodyPr vert="horz" wrap="square" lIns="91440" tIns="45720" rIns="91440" bIns="45720" anchor="t" anchorCtr="0"/>
          <a:p>
            <a:pPr eaLnBrk="1" hangingPunct="1"/>
            <a:r>
              <a:rPr lang="en-US" altLang="zh-CN" dirty="0">
                <a:ea typeface="宋体" panose="02010600030101010101" pitchFamily="2" charset="-122"/>
              </a:rPr>
              <a:t>3</a:t>
            </a:r>
            <a:r>
              <a:rPr lang="zh-CN" altLang="en-US" dirty="0">
                <a:ea typeface="宋体" panose="02010600030101010101" pitchFamily="2" charset="-122"/>
              </a:rPr>
              <a:t>．</a:t>
            </a:r>
            <a:r>
              <a:rPr lang="zh-CN" altLang="zh-CN" dirty="0">
                <a:ea typeface="宋体" panose="02010600030101010101" pitchFamily="2" charset="-122"/>
              </a:rPr>
              <a:t>包装合理化的主要表现</a:t>
            </a:r>
            <a:endParaRPr lang="en-US" altLang="zh-CN" dirty="0">
              <a:ea typeface="宋体" panose="02010600030101010101" pitchFamily="2" charset="-122"/>
            </a:endParaRPr>
          </a:p>
          <a:p>
            <a:pPr eaLnBrk="1"/>
            <a:r>
              <a:rPr lang="en-US" altLang="zh-CN" dirty="0">
                <a:ea typeface="宋体" panose="02010600030101010101" pitchFamily="2" charset="-122"/>
              </a:rPr>
              <a:t>1</a:t>
            </a:r>
            <a:r>
              <a:rPr lang="zh-CN" altLang="zh-CN" dirty="0">
                <a:ea typeface="宋体" panose="02010600030101010101" pitchFamily="2" charset="-122"/>
              </a:rPr>
              <a:t>）包装的轻薄化。</a:t>
            </a:r>
            <a:endParaRPr lang="zh-CN" altLang="zh-CN" dirty="0">
              <a:ea typeface="宋体" panose="02010600030101010101" pitchFamily="2" charset="-122"/>
            </a:endParaRPr>
          </a:p>
          <a:p>
            <a:pPr eaLnBrk="1"/>
            <a:r>
              <a:rPr lang="en-US" altLang="zh-CN" dirty="0">
                <a:ea typeface="宋体" panose="02010600030101010101" pitchFamily="2" charset="-122"/>
              </a:rPr>
              <a:t>2</a:t>
            </a:r>
            <a:r>
              <a:rPr lang="zh-CN" altLang="zh-CN" dirty="0">
                <a:ea typeface="宋体" panose="02010600030101010101" pitchFamily="2" charset="-122"/>
              </a:rPr>
              <a:t>）包装的单纯化。</a:t>
            </a:r>
            <a:endParaRPr lang="zh-CN" altLang="zh-CN" dirty="0">
              <a:ea typeface="宋体" panose="02010600030101010101" pitchFamily="2" charset="-122"/>
            </a:endParaRPr>
          </a:p>
          <a:p>
            <a:pPr eaLnBrk="1"/>
            <a:r>
              <a:rPr lang="en-US" altLang="zh-CN" dirty="0">
                <a:ea typeface="宋体" panose="02010600030101010101" pitchFamily="2" charset="-122"/>
              </a:rPr>
              <a:t>3</a:t>
            </a:r>
            <a:r>
              <a:rPr lang="zh-CN" altLang="zh-CN" dirty="0">
                <a:ea typeface="宋体" panose="02010600030101010101" pitchFamily="2" charset="-122"/>
              </a:rPr>
              <a:t>）包装符合集装单元化和标准化的要求。</a:t>
            </a:r>
            <a:endParaRPr lang="zh-CN" altLang="zh-CN" dirty="0">
              <a:ea typeface="宋体" panose="02010600030101010101" pitchFamily="2" charset="-122"/>
            </a:endParaRPr>
          </a:p>
          <a:p>
            <a:pPr eaLnBrk="1"/>
            <a:r>
              <a:rPr lang="en-US" altLang="zh-CN" dirty="0">
                <a:ea typeface="宋体" panose="02010600030101010101" pitchFamily="2" charset="-122"/>
              </a:rPr>
              <a:t>4</a:t>
            </a:r>
            <a:r>
              <a:rPr lang="zh-CN" altLang="zh-CN" dirty="0">
                <a:ea typeface="宋体" panose="02010600030101010101" pitchFamily="2" charset="-122"/>
              </a:rPr>
              <a:t>）包装的机械化与自动化。</a:t>
            </a:r>
            <a:endParaRPr lang="zh-CN" altLang="zh-CN" dirty="0">
              <a:ea typeface="宋体" panose="02010600030101010101" pitchFamily="2" charset="-122"/>
            </a:endParaRPr>
          </a:p>
          <a:p>
            <a:pPr eaLnBrk="1"/>
            <a:r>
              <a:rPr lang="en-US" altLang="zh-CN" dirty="0">
                <a:ea typeface="宋体" panose="02010600030101010101" pitchFamily="2" charset="-122"/>
              </a:rPr>
              <a:t>5</a:t>
            </a:r>
            <a:r>
              <a:rPr lang="zh-CN" altLang="zh-CN" dirty="0">
                <a:ea typeface="宋体" panose="02010600030101010101" pitchFamily="2" charset="-122"/>
              </a:rPr>
              <a:t>）包装要注意与其他环节的配合。</a:t>
            </a:r>
            <a:endParaRPr lang="zh-CN" altLang="zh-CN" dirty="0">
              <a:ea typeface="宋体" panose="02010600030101010101" pitchFamily="2" charset="-122"/>
            </a:endParaRPr>
          </a:p>
          <a:p>
            <a:pPr eaLnBrk="1"/>
            <a:r>
              <a:rPr lang="en-US" altLang="zh-CN" dirty="0">
                <a:ea typeface="宋体" panose="02010600030101010101" pitchFamily="2" charset="-122"/>
              </a:rPr>
              <a:t>6</a:t>
            </a:r>
            <a:r>
              <a:rPr lang="zh-CN" altLang="zh-CN" dirty="0">
                <a:ea typeface="宋体" panose="02010600030101010101" pitchFamily="2" charset="-122"/>
              </a:rPr>
              <a:t>）包装有利于环保。</a:t>
            </a:r>
            <a:endParaRPr lang="zh-CN" altLang="zh-CN" dirty="0">
              <a:ea typeface="宋体" panose="02010600030101010101" pitchFamily="2" charset="-122"/>
            </a:endParaRPr>
          </a:p>
          <a:p>
            <a:pPr eaLnBrk="1" hangingPunct="1"/>
            <a:endParaRPr lang="zh-CN" altLang="en-US" dirty="0">
              <a:ea typeface="宋体" panose="02010600030101010101" pitchFamily="2" charset="-122"/>
            </a:endParaRPr>
          </a:p>
        </p:txBody>
      </p:sp>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矩形 2"/>
          <p:cNvSpPr>
            <a:spLocks noGrp="1"/>
          </p:cNvSpPr>
          <p:nvPr>
            <p:ph type="title"/>
          </p:nvPr>
        </p:nvSpPr>
        <p:spPr>
          <a:xfrm>
            <a:off x="428625" y="284163"/>
            <a:ext cx="7815263"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25603" name="矩形 3"/>
          <p:cNvSpPr>
            <a:spLocks noGrp="1"/>
          </p:cNvSpPr>
          <p:nvPr>
            <p:ph idx="1"/>
          </p:nvPr>
        </p:nvSpPr>
        <p:spPr>
          <a:ln/>
        </p:spPr>
        <p:txBody>
          <a:bodyPr vert="horz" wrap="square" lIns="91440" tIns="45720" rIns="91440" bIns="45720" anchor="t" anchorCtr="0"/>
          <a:p>
            <a:pPr eaLnBrk="1" hangingPunct="1"/>
            <a:r>
              <a:rPr lang="en-US" altLang="zh-CN" dirty="0">
                <a:ea typeface="宋体" panose="02010600030101010101" pitchFamily="2" charset="-122"/>
              </a:rPr>
              <a:t>4</a:t>
            </a:r>
            <a:r>
              <a:rPr lang="zh-CN" altLang="en-US" dirty="0">
                <a:ea typeface="宋体" panose="02010600030101010101" pitchFamily="2" charset="-122"/>
              </a:rPr>
              <a:t>．</a:t>
            </a:r>
            <a:r>
              <a:rPr lang="zh-CN" altLang="zh-CN" dirty="0">
                <a:ea typeface="宋体" panose="02010600030101010101" pitchFamily="2" charset="-122"/>
              </a:rPr>
              <a:t>包装合理化的要点</a:t>
            </a:r>
            <a:endParaRPr lang="en-US" altLang="zh-CN" dirty="0">
              <a:ea typeface="宋体" panose="02010600030101010101" pitchFamily="2" charset="-122"/>
            </a:endParaRPr>
          </a:p>
          <a:p>
            <a:pPr eaLnBrk="1"/>
            <a:r>
              <a:rPr lang="zh-CN" altLang="zh-CN" dirty="0">
                <a:ea typeface="宋体" panose="02010600030101010101" pitchFamily="2" charset="-122"/>
              </a:rPr>
              <a:t>（</a:t>
            </a:r>
            <a:r>
              <a:rPr lang="en-US" altLang="zh-CN" dirty="0">
                <a:ea typeface="宋体" panose="02010600030101010101" pitchFamily="2" charset="-122"/>
              </a:rPr>
              <a:t>1</a:t>
            </a:r>
            <a:r>
              <a:rPr lang="zh-CN" altLang="zh-CN" dirty="0">
                <a:ea typeface="宋体" panose="02010600030101010101" pitchFamily="2" charset="-122"/>
              </a:rPr>
              <a:t>）防止包装不足</a:t>
            </a:r>
            <a:endParaRPr lang="zh-CN" altLang="zh-CN" dirty="0">
              <a:ea typeface="宋体" panose="02010600030101010101" pitchFamily="2" charset="-122"/>
            </a:endParaRPr>
          </a:p>
          <a:p>
            <a:pPr eaLnBrk="1"/>
            <a:r>
              <a:rPr lang="en-US" altLang="zh-CN" dirty="0">
                <a:ea typeface="宋体" panose="02010600030101010101" pitchFamily="2" charset="-122"/>
              </a:rPr>
              <a:t>  </a:t>
            </a:r>
            <a:r>
              <a:rPr lang="zh-CN" altLang="zh-CN" dirty="0">
                <a:ea typeface="宋体" panose="02010600030101010101" pitchFamily="2" charset="-122"/>
              </a:rPr>
              <a:t>包装不足主要体现：</a:t>
            </a:r>
            <a:endParaRPr lang="zh-CN" altLang="zh-CN" dirty="0">
              <a:ea typeface="宋体" panose="02010600030101010101" pitchFamily="2" charset="-122"/>
            </a:endParaRPr>
          </a:p>
          <a:p>
            <a:pPr eaLnBrk="1"/>
            <a:r>
              <a:rPr lang="en-US" altLang="zh-CN" dirty="0">
                <a:ea typeface="宋体" panose="02010600030101010101" pitchFamily="2" charset="-122"/>
              </a:rPr>
              <a:t>1</a:t>
            </a:r>
            <a:r>
              <a:rPr lang="zh-CN" altLang="zh-CN" dirty="0">
                <a:ea typeface="宋体" panose="02010600030101010101" pitchFamily="2" charset="-122"/>
              </a:rPr>
              <a:t>）包装强度不足。</a:t>
            </a:r>
            <a:endParaRPr lang="zh-CN" altLang="zh-CN" dirty="0">
              <a:ea typeface="宋体" panose="02010600030101010101" pitchFamily="2" charset="-122"/>
            </a:endParaRPr>
          </a:p>
          <a:p>
            <a:pPr eaLnBrk="1"/>
            <a:r>
              <a:rPr lang="en-US" altLang="zh-CN" dirty="0">
                <a:ea typeface="宋体" panose="02010600030101010101" pitchFamily="2" charset="-122"/>
              </a:rPr>
              <a:t>2</a:t>
            </a:r>
            <a:r>
              <a:rPr lang="zh-CN" altLang="zh-CN" dirty="0">
                <a:ea typeface="宋体" panose="02010600030101010101" pitchFamily="2" charset="-122"/>
              </a:rPr>
              <a:t>）包装材料水平不足。</a:t>
            </a:r>
            <a:endParaRPr lang="zh-CN" altLang="zh-CN" dirty="0">
              <a:ea typeface="宋体" panose="02010600030101010101" pitchFamily="2" charset="-122"/>
            </a:endParaRPr>
          </a:p>
          <a:p>
            <a:pPr eaLnBrk="1"/>
            <a:r>
              <a:rPr lang="en-US" altLang="zh-CN" dirty="0">
                <a:ea typeface="宋体" panose="02010600030101010101" pitchFamily="2" charset="-122"/>
              </a:rPr>
              <a:t>3</a:t>
            </a:r>
            <a:r>
              <a:rPr lang="zh-CN" altLang="zh-CN" dirty="0">
                <a:ea typeface="宋体" panose="02010600030101010101" pitchFamily="2" charset="-122"/>
              </a:rPr>
              <a:t>）包装成本过低。</a:t>
            </a:r>
            <a:endParaRPr lang="zh-CN" altLang="zh-CN" dirty="0">
              <a:ea typeface="宋体" panose="02010600030101010101" pitchFamily="2" charset="-122"/>
            </a:endParaRPr>
          </a:p>
          <a:p>
            <a:pPr eaLnBrk="1"/>
            <a:r>
              <a:rPr lang="en-US" altLang="zh-CN" dirty="0">
                <a:ea typeface="宋体" panose="02010600030101010101" pitchFamily="2" charset="-122"/>
              </a:rPr>
              <a:t>4</a:t>
            </a:r>
            <a:r>
              <a:rPr lang="zh-CN" altLang="zh-CN" dirty="0">
                <a:ea typeface="宋体" panose="02010600030101010101" pitchFamily="2" charset="-122"/>
              </a:rPr>
              <a:t>）包装容器的层次和容积不足。</a:t>
            </a:r>
            <a:endParaRPr lang="zh-CN" altLang="zh-CN" dirty="0">
              <a:ea typeface="宋体" panose="02010600030101010101" pitchFamily="2" charset="-122"/>
            </a:endParaRPr>
          </a:p>
          <a:p>
            <a:pPr eaLnBrk="1" hangingPunct="1">
              <a:buNone/>
            </a:pPr>
            <a:endParaRPr lang="zh-CN" altLang="en-US" dirty="0">
              <a:ea typeface="宋体" panose="02010600030101010101" pitchFamily="2" charset="-122"/>
            </a:endParaRPr>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矩形 2"/>
          <p:cNvSpPr>
            <a:spLocks noGrp="1"/>
          </p:cNvSpPr>
          <p:nvPr>
            <p:ph type="title"/>
          </p:nvPr>
        </p:nvSpPr>
        <p:spPr>
          <a:xfrm>
            <a:off x="428625" y="284163"/>
            <a:ext cx="7815263"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26627" name="矩形 3"/>
          <p:cNvSpPr>
            <a:spLocks noGrp="1"/>
          </p:cNvSpPr>
          <p:nvPr>
            <p:ph idx="1"/>
          </p:nvPr>
        </p:nvSpPr>
        <p:spPr>
          <a:ln/>
        </p:spPr>
        <p:txBody>
          <a:bodyPr vert="horz" wrap="square" lIns="91440" tIns="45720" rIns="91440" bIns="45720" anchor="t" anchorCtr="0"/>
          <a:p>
            <a:pPr eaLnBrk="1" hangingPunct="1"/>
            <a:r>
              <a:rPr lang="en-US" altLang="zh-CN" dirty="0">
                <a:ea typeface="宋体" panose="02010600030101010101" pitchFamily="2" charset="-122"/>
              </a:rPr>
              <a:t>4</a:t>
            </a:r>
            <a:r>
              <a:rPr lang="zh-CN" altLang="en-US" dirty="0">
                <a:ea typeface="宋体" panose="02010600030101010101" pitchFamily="2" charset="-122"/>
              </a:rPr>
              <a:t>．</a:t>
            </a:r>
            <a:r>
              <a:rPr lang="zh-CN" altLang="zh-CN" dirty="0">
                <a:ea typeface="宋体" panose="02010600030101010101" pitchFamily="2" charset="-122"/>
              </a:rPr>
              <a:t>包装合理化的要点</a:t>
            </a:r>
            <a:endParaRPr lang="en-US" altLang="zh-CN" dirty="0">
              <a:ea typeface="宋体" panose="02010600030101010101" pitchFamily="2" charset="-122"/>
            </a:endParaRPr>
          </a:p>
          <a:p>
            <a:pPr eaLnBrk="1"/>
            <a:r>
              <a:rPr lang="zh-CN" altLang="zh-CN" dirty="0">
                <a:ea typeface="宋体" panose="02010600030101010101" pitchFamily="2" charset="-122"/>
              </a:rPr>
              <a:t>（</a:t>
            </a:r>
            <a:r>
              <a:rPr lang="en-US" altLang="zh-CN" dirty="0">
                <a:ea typeface="宋体" panose="02010600030101010101" pitchFamily="2" charset="-122"/>
              </a:rPr>
              <a:t>2</a:t>
            </a:r>
            <a:r>
              <a:rPr lang="zh-CN" altLang="zh-CN" dirty="0">
                <a:ea typeface="宋体" panose="02010600030101010101" pitchFamily="2" charset="-122"/>
              </a:rPr>
              <a:t>）防止包装过剩</a:t>
            </a:r>
            <a:endParaRPr lang="zh-CN" altLang="zh-CN" dirty="0">
              <a:ea typeface="宋体" panose="02010600030101010101" pitchFamily="2" charset="-122"/>
            </a:endParaRPr>
          </a:p>
          <a:p>
            <a:pPr eaLnBrk="1"/>
            <a:r>
              <a:rPr lang="zh-CN" altLang="zh-CN" dirty="0">
                <a:ea typeface="宋体" panose="02010600030101010101" pitchFamily="2" charset="-122"/>
              </a:rPr>
              <a:t>包装过剩主要体现为：</a:t>
            </a:r>
            <a:endParaRPr lang="zh-CN" altLang="zh-CN" dirty="0">
              <a:ea typeface="宋体" panose="02010600030101010101" pitchFamily="2" charset="-122"/>
            </a:endParaRPr>
          </a:p>
          <a:p>
            <a:pPr eaLnBrk="1"/>
            <a:r>
              <a:rPr lang="en-US" altLang="zh-CN" dirty="0">
                <a:ea typeface="宋体" panose="02010600030101010101" pitchFamily="2" charset="-122"/>
              </a:rPr>
              <a:t>1</a:t>
            </a:r>
            <a:r>
              <a:rPr lang="zh-CN" altLang="zh-CN" dirty="0">
                <a:ea typeface="宋体" panose="02010600030101010101" pitchFamily="2" charset="-122"/>
              </a:rPr>
              <a:t>）包装材料选择过高，包装物强度设计过高。</a:t>
            </a:r>
            <a:endParaRPr lang="zh-CN" altLang="zh-CN" dirty="0">
              <a:ea typeface="宋体" panose="02010600030101010101" pitchFamily="2" charset="-122"/>
            </a:endParaRPr>
          </a:p>
          <a:p>
            <a:pPr eaLnBrk="1"/>
            <a:r>
              <a:rPr lang="en-US" altLang="zh-CN" dirty="0">
                <a:ea typeface="宋体" panose="02010600030101010101" pitchFamily="2" charset="-122"/>
              </a:rPr>
              <a:t>2</a:t>
            </a:r>
            <a:r>
              <a:rPr lang="zh-CN" altLang="zh-CN" dirty="0">
                <a:ea typeface="宋体" panose="02010600030101010101" pitchFamily="2" charset="-122"/>
              </a:rPr>
              <a:t>）包装技术过高，包装层次过多、体积过大。</a:t>
            </a:r>
            <a:endParaRPr lang="zh-CN" altLang="zh-CN" dirty="0">
              <a:ea typeface="宋体" panose="02010600030101010101" pitchFamily="2" charset="-122"/>
            </a:endParaRPr>
          </a:p>
          <a:p>
            <a:pPr eaLnBrk="1"/>
            <a:r>
              <a:rPr lang="en-US" altLang="zh-CN" dirty="0">
                <a:ea typeface="宋体" panose="02010600030101010101" pitchFamily="2" charset="-122"/>
              </a:rPr>
              <a:t>3</a:t>
            </a:r>
            <a:r>
              <a:rPr lang="zh-CN" altLang="zh-CN" dirty="0">
                <a:ea typeface="宋体" panose="02010600030101010101" pitchFamily="2" charset="-122"/>
              </a:rPr>
              <a:t>）包装成本过高。</a:t>
            </a:r>
            <a:endParaRPr lang="zh-CN" altLang="zh-CN" dirty="0">
              <a:ea typeface="宋体" panose="02010600030101010101" pitchFamily="2" charset="-122"/>
            </a:endParaRPr>
          </a:p>
          <a:p>
            <a:pPr eaLnBrk="1" hangingPunct="1">
              <a:buNone/>
            </a:pPr>
            <a:endParaRPr lang="zh-CN" altLang="en-US" dirty="0">
              <a:ea typeface="宋体" panose="02010600030101010101" pitchFamily="2" charset="-122"/>
            </a:endParaRPr>
          </a:p>
        </p:txBody>
      </p:sp>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矩形 2"/>
          <p:cNvSpPr>
            <a:spLocks noGrp="1"/>
          </p:cNvSpPr>
          <p:nvPr>
            <p:ph type="title"/>
          </p:nvPr>
        </p:nvSpPr>
        <p:spPr>
          <a:xfrm>
            <a:off x="428625" y="284163"/>
            <a:ext cx="7815263"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27651" name="矩形 3"/>
          <p:cNvSpPr>
            <a:spLocks noGrp="1"/>
          </p:cNvSpPr>
          <p:nvPr>
            <p:ph idx="1"/>
          </p:nvPr>
        </p:nvSpPr>
        <p:spPr>
          <a:ln/>
        </p:spPr>
        <p:txBody>
          <a:bodyPr vert="horz" wrap="square" lIns="91440" tIns="45720" rIns="91440" bIns="45720" anchor="t" anchorCtr="0"/>
          <a:p>
            <a:pPr eaLnBrk="1" hangingPunct="1"/>
            <a:r>
              <a:rPr lang="en-US" altLang="zh-CN" dirty="0">
                <a:ea typeface="宋体" panose="02010600030101010101" pitchFamily="2" charset="-122"/>
              </a:rPr>
              <a:t>4</a:t>
            </a:r>
            <a:r>
              <a:rPr lang="zh-CN" altLang="en-US" dirty="0">
                <a:ea typeface="宋体" panose="02010600030101010101" pitchFamily="2" charset="-122"/>
              </a:rPr>
              <a:t>．</a:t>
            </a:r>
            <a:r>
              <a:rPr lang="zh-CN" altLang="zh-CN" dirty="0">
                <a:ea typeface="宋体" panose="02010600030101010101" pitchFamily="2" charset="-122"/>
              </a:rPr>
              <a:t>包装合理化的要点</a:t>
            </a:r>
            <a:endParaRPr lang="en-US" altLang="zh-CN" dirty="0">
              <a:ea typeface="宋体" panose="02010600030101010101" pitchFamily="2" charset="-122"/>
            </a:endParaRPr>
          </a:p>
          <a:p>
            <a:pPr eaLnBrk="1"/>
            <a:r>
              <a:rPr lang="zh-CN" altLang="zh-CN" dirty="0">
                <a:ea typeface="宋体" panose="02010600030101010101" pitchFamily="2" charset="-122"/>
              </a:rPr>
              <a:t>（</a:t>
            </a:r>
            <a:r>
              <a:rPr lang="en-US" altLang="zh-CN" dirty="0">
                <a:ea typeface="宋体" panose="02010600030101010101" pitchFamily="2" charset="-122"/>
              </a:rPr>
              <a:t>3</a:t>
            </a:r>
            <a:r>
              <a:rPr lang="zh-CN" altLang="zh-CN" dirty="0">
                <a:ea typeface="宋体" panose="02010600030101010101" pitchFamily="2" charset="-122"/>
              </a:rPr>
              <a:t>）从物流总体的角度出发，用科学的方法确定最优包装</a:t>
            </a:r>
            <a:endParaRPr lang="zh-CN" altLang="zh-CN" dirty="0">
              <a:ea typeface="宋体" panose="02010600030101010101" pitchFamily="2" charset="-122"/>
            </a:endParaRPr>
          </a:p>
          <a:p>
            <a:pPr eaLnBrk="1"/>
            <a:r>
              <a:rPr lang="zh-CN" altLang="zh-CN" dirty="0">
                <a:ea typeface="宋体" panose="02010600030101010101" pitchFamily="2" charset="-122"/>
              </a:rPr>
              <a:t>最优包装主要体现为：</a:t>
            </a:r>
            <a:endParaRPr lang="zh-CN" altLang="zh-CN" dirty="0">
              <a:ea typeface="宋体" panose="02010600030101010101" pitchFamily="2" charset="-122"/>
            </a:endParaRPr>
          </a:p>
          <a:p>
            <a:pPr eaLnBrk="1"/>
            <a:r>
              <a:rPr lang="en-US" altLang="zh-CN" dirty="0">
                <a:ea typeface="宋体" panose="02010600030101010101" pitchFamily="2" charset="-122"/>
              </a:rPr>
              <a:t>1</a:t>
            </a:r>
            <a:r>
              <a:rPr lang="zh-CN" altLang="zh-CN" dirty="0">
                <a:ea typeface="宋体" panose="02010600030101010101" pitchFamily="2" charset="-122"/>
              </a:rPr>
              <a:t>）方便装卸。</a:t>
            </a:r>
            <a:endParaRPr lang="zh-CN" altLang="zh-CN" dirty="0">
              <a:ea typeface="宋体" panose="02010600030101010101" pitchFamily="2" charset="-122"/>
            </a:endParaRPr>
          </a:p>
          <a:p>
            <a:pPr eaLnBrk="1"/>
            <a:r>
              <a:rPr lang="en-US" altLang="zh-CN" dirty="0">
                <a:ea typeface="宋体" panose="02010600030101010101" pitchFamily="2" charset="-122"/>
              </a:rPr>
              <a:t>2</a:t>
            </a:r>
            <a:r>
              <a:rPr lang="zh-CN" altLang="zh-CN" dirty="0">
                <a:ea typeface="宋体" panose="02010600030101010101" pitchFamily="2" charset="-122"/>
              </a:rPr>
              <a:t>）方便运输。</a:t>
            </a:r>
            <a:endParaRPr lang="zh-CN" altLang="zh-CN" dirty="0">
              <a:ea typeface="宋体" panose="02010600030101010101" pitchFamily="2" charset="-122"/>
            </a:endParaRPr>
          </a:p>
          <a:p>
            <a:pPr eaLnBrk="1"/>
            <a:r>
              <a:rPr lang="en-US" altLang="zh-CN" dirty="0">
                <a:ea typeface="宋体" panose="02010600030101010101" pitchFamily="2" charset="-122"/>
              </a:rPr>
              <a:t>3</a:t>
            </a:r>
            <a:r>
              <a:rPr lang="zh-CN" altLang="zh-CN" dirty="0">
                <a:ea typeface="宋体" panose="02010600030101010101" pitchFamily="2" charset="-122"/>
              </a:rPr>
              <a:t>）方便保管。</a:t>
            </a:r>
            <a:endParaRPr lang="zh-CN" altLang="zh-CN" dirty="0">
              <a:ea typeface="宋体" panose="02010600030101010101" pitchFamily="2" charset="-122"/>
            </a:endParaRPr>
          </a:p>
          <a:p>
            <a:pPr eaLnBrk="1" hangingPunct="1">
              <a:buNone/>
            </a:pPr>
            <a:endParaRPr lang="zh-CN" altLang="en-US" dirty="0">
              <a:ea typeface="宋体" panose="02010600030101010101" pitchFamily="2" charset="-122"/>
            </a:endParaRPr>
          </a:p>
        </p:txBody>
      </p:sp>
    </p:spTree>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矩形 2"/>
          <p:cNvSpPr>
            <a:spLocks noGrp="1"/>
          </p:cNvSpPr>
          <p:nvPr>
            <p:ph type="title"/>
          </p:nvPr>
        </p:nvSpPr>
        <p:spPr>
          <a:xfrm>
            <a:off x="428625" y="284163"/>
            <a:ext cx="7888288"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28675" name="矩形 3"/>
          <p:cNvSpPr>
            <a:spLocks noGrp="1"/>
          </p:cNvSpPr>
          <p:nvPr>
            <p:ph idx="1"/>
          </p:nvPr>
        </p:nvSpPr>
        <p:spPr>
          <a:ln/>
        </p:spPr>
        <p:txBody>
          <a:bodyPr vert="horz" wrap="square" lIns="91440" tIns="45720" rIns="91440" bIns="45720" anchor="t" anchorCtr="0"/>
          <a:p>
            <a:pPr eaLnBrk="1" hangingPunct="1"/>
            <a:r>
              <a:rPr lang="en-US" altLang="zh-CN" dirty="0">
                <a:ea typeface="宋体" panose="02010600030101010101" pitchFamily="2" charset="-122"/>
              </a:rPr>
              <a:t>4.2  </a:t>
            </a:r>
            <a:r>
              <a:rPr lang="zh-CN" altLang="en-US" dirty="0">
                <a:ea typeface="宋体" panose="02010600030101010101" pitchFamily="2" charset="-122"/>
              </a:rPr>
              <a:t>包装合理化措施</a:t>
            </a:r>
            <a:endParaRPr lang="zh-CN" altLang="en-US" dirty="0">
              <a:ea typeface="宋体" panose="02010600030101010101" pitchFamily="2" charset="-122"/>
            </a:endParaRPr>
          </a:p>
          <a:p>
            <a:pPr eaLnBrk="1" hangingPunct="1"/>
            <a:r>
              <a:rPr lang="en-US" altLang="zh-CN" dirty="0">
                <a:ea typeface="宋体" panose="02010600030101010101" pitchFamily="2" charset="-122"/>
              </a:rPr>
              <a:t>1</a:t>
            </a:r>
            <a:r>
              <a:rPr lang="zh-CN" altLang="en-US" dirty="0">
                <a:ea typeface="宋体" panose="02010600030101010101" pitchFamily="2" charset="-122"/>
              </a:rPr>
              <a:t>．包装尺寸标准化</a:t>
            </a:r>
            <a:endParaRPr lang="zh-CN" altLang="en-US" dirty="0">
              <a:ea typeface="宋体" panose="02010600030101010101" pitchFamily="2" charset="-122"/>
            </a:endParaRPr>
          </a:p>
          <a:p>
            <a:pPr eaLnBrk="1" hangingPunct="1"/>
            <a:r>
              <a:rPr lang="en-US" altLang="zh-CN" dirty="0">
                <a:ea typeface="宋体" panose="02010600030101010101" pitchFamily="2" charset="-122"/>
              </a:rPr>
              <a:t>2</a:t>
            </a:r>
            <a:r>
              <a:rPr lang="zh-CN" altLang="en-US" dirty="0">
                <a:ea typeface="宋体" panose="02010600030101010101" pitchFamily="2" charset="-122"/>
              </a:rPr>
              <a:t>．包装作业机械化</a:t>
            </a:r>
            <a:endParaRPr lang="zh-CN" altLang="en-US" dirty="0">
              <a:ea typeface="宋体" panose="02010600030101010101" pitchFamily="2" charset="-122"/>
            </a:endParaRPr>
          </a:p>
          <a:p>
            <a:pPr eaLnBrk="1" hangingPunct="1"/>
            <a:r>
              <a:rPr lang="en-US" altLang="zh-CN" dirty="0">
                <a:ea typeface="宋体" panose="02010600030101010101" pitchFamily="2" charset="-122"/>
              </a:rPr>
              <a:t>3</a:t>
            </a:r>
            <a:r>
              <a:rPr lang="zh-CN" altLang="en-US" dirty="0">
                <a:ea typeface="宋体" panose="02010600030101010101" pitchFamily="2" charset="-122"/>
              </a:rPr>
              <a:t>．包装成本低廉化</a:t>
            </a:r>
            <a:endParaRPr lang="zh-CN" altLang="en-US" dirty="0">
              <a:ea typeface="宋体" panose="02010600030101010101" pitchFamily="2" charset="-122"/>
            </a:endParaRPr>
          </a:p>
          <a:p>
            <a:pPr eaLnBrk="1" hangingPunct="1"/>
            <a:r>
              <a:rPr lang="en-US" altLang="zh-CN" dirty="0">
                <a:ea typeface="宋体" panose="02010600030101010101" pitchFamily="2" charset="-122"/>
              </a:rPr>
              <a:t>4</a:t>
            </a:r>
            <a:r>
              <a:rPr lang="zh-CN" altLang="en-US" dirty="0">
                <a:ea typeface="宋体" panose="02010600030101010101" pitchFamily="2" charset="-122"/>
              </a:rPr>
              <a:t>．包装单位大型化</a:t>
            </a:r>
            <a:endParaRPr lang="zh-CN" altLang="en-US" dirty="0">
              <a:ea typeface="宋体" panose="02010600030101010101" pitchFamily="2" charset="-122"/>
            </a:endParaRPr>
          </a:p>
          <a:p>
            <a:pPr eaLnBrk="1" hangingPunct="1"/>
            <a:r>
              <a:rPr lang="en-US" altLang="zh-CN" dirty="0">
                <a:ea typeface="宋体" panose="02010600030101010101" pitchFamily="2" charset="-122"/>
              </a:rPr>
              <a:t>5</a:t>
            </a:r>
            <a:r>
              <a:rPr lang="zh-CN" altLang="en-US" dirty="0">
                <a:ea typeface="宋体" panose="02010600030101010101" pitchFamily="2" charset="-122"/>
              </a:rPr>
              <a:t>．包装材料资源节省化</a:t>
            </a:r>
            <a:endParaRPr lang="zh-CN" altLang="en-US" dirty="0">
              <a:ea typeface="宋体" panose="02010600030101010101" pitchFamily="2" charset="-122"/>
            </a:endParaRPr>
          </a:p>
          <a:p>
            <a:pPr eaLnBrk="1" hangingPunct="1"/>
            <a:endParaRPr lang="zh-CN" altLang="en-US" dirty="0">
              <a:ea typeface="宋体" panose="02010600030101010101" pitchFamily="2" charset="-122"/>
            </a:endParaRPr>
          </a:p>
        </p:txBody>
      </p:sp>
    </p:spTree>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矩形 2"/>
          <p:cNvSpPr>
            <a:spLocks noGrp="1"/>
          </p:cNvSpPr>
          <p:nvPr>
            <p:ph type="title"/>
          </p:nvPr>
        </p:nvSpPr>
        <p:spPr>
          <a:xfrm>
            <a:off x="428625" y="284163"/>
            <a:ext cx="8104188"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29699" name="矩形 3"/>
          <p:cNvSpPr>
            <a:spLocks noGrp="1"/>
          </p:cNvSpPr>
          <p:nvPr>
            <p:ph idx="1"/>
          </p:nvPr>
        </p:nvSpPr>
        <p:spPr>
          <a:xfrm>
            <a:off x="468313" y="1628775"/>
            <a:ext cx="8424862" cy="4895850"/>
          </a:xfrm>
          <a:ln/>
        </p:spPr>
        <p:txBody>
          <a:bodyPr vert="horz" wrap="square" lIns="91440" tIns="45720" rIns="91440" bIns="45720" anchor="t" anchorCtr="0"/>
          <a:p>
            <a:pPr eaLnBrk="1" hangingPunct="1">
              <a:lnSpc>
                <a:spcPct val="90000"/>
              </a:lnSpc>
            </a:pPr>
            <a:r>
              <a:rPr lang="en-US" altLang="zh-CN" sz="2400" dirty="0">
                <a:ea typeface="宋体" panose="02010600030101010101" pitchFamily="2" charset="-122"/>
              </a:rPr>
              <a:t>4.3  </a:t>
            </a:r>
            <a:r>
              <a:rPr lang="zh-CN" altLang="en-US" sz="2400" dirty="0">
                <a:ea typeface="宋体" panose="02010600030101010101" pitchFamily="2" charset="-122"/>
              </a:rPr>
              <a:t>包装标准化</a:t>
            </a:r>
            <a:endParaRPr lang="zh-CN" altLang="en-US" sz="2400" dirty="0">
              <a:ea typeface="宋体" panose="02010600030101010101" pitchFamily="2" charset="-122"/>
            </a:endParaRPr>
          </a:p>
          <a:p>
            <a:pPr eaLnBrk="1" hangingPunct="1">
              <a:lnSpc>
                <a:spcPct val="90000"/>
              </a:lnSpc>
            </a:pPr>
            <a:r>
              <a:rPr lang="en-US" altLang="zh-CN" sz="2400" dirty="0">
                <a:ea typeface="宋体" panose="02010600030101010101" pitchFamily="2" charset="-122"/>
              </a:rPr>
              <a:t>1</a:t>
            </a:r>
            <a:r>
              <a:rPr lang="zh-CN" altLang="en-US" sz="2400" dirty="0">
                <a:ea typeface="宋体" panose="02010600030101010101" pitchFamily="2" charset="-122"/>
              </a:rPr>
              <a:t>．包装标准化</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包装标准化是指在生产技术活动中，对所有制作的运输包装和销售包装的品种、规格、尺寸、参数、工艺、成分、性能等所做的统一规定，并且按照统一的技术标准对包装过程进行管理。</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产品包装标准是包装设计、生产、制造和检验包装产品质量的技术依据。商品包装标准化主要内容是使商品包装适用、牢固、美观，达到定 型化、规格化和系列化。对同类或同种商品包装，需执行“七个统一”，</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即：“统一材料，统一规格、统一容量、统一标记、统一结构、统一封装方法和统一捆扎方法”等。 </a:t>
            </a:r>
            <a:endParaRPr lang="zh-CN" altLang="en-US" sz="2400" dirty="0">
              <a:ea typeface="宋体" panose="02010600030101010101" pitchFamily="2" charset="-122"/>
            </a:endParaRPr>
          </a:p>
        </p:txBody>
      </p:sp>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矩形 2"/>
          <p:cNvSpPr>
            <a:spLocks noGrp="1"/>
          </p:cNvSpPr>
          <p:nvPr>
            <p:ph type="title"/>
          </p:nvPr>
        </p:nvSpPr>
        <p:spPr>
          <a:xfrm>
            <a:off x="428625" y="284163"/>
            <a:ext cx="7743825"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30723" name="矩形 3"/>
          <p:cNvSpPr>
            <a:spLocks noGrp="1"/>
          </p:cNvSpPr>
          <p:nvPr>
            <p:ph idx="1"/>
          </p:nvPr>
        </p:nvSpPr>
        <p:spPr>
          <a:xfrm>
            <a:off x="360363" y="1628775"/>
            <a:ext cx="8675687" cy="5040313"/>
          </a:xfrm>
          <a:ln/>
        </p:spPr>
        <p:txBody>
          <a:bodyPr vert="horz" wrap="square" lIns="91440" tIns="45720" rIns="91440" bIns="45720" anchor="t" anchorCtr="0"/>
          <a:p>
            <a:pPr eaLnBrk="1" hangingPunct="1">
              <a:lnSpc>
                <a:spcPct val="90000"/>
              </a:lnSpc>
            </a:pPr>
            <a:r>
              <a:rPr lang="en-US" altLang="zh-CN" sz="2400" dirty="0">
                <a:ea typeface="宋体" panose="02010600030101010101" pitchFamily="2" charset="-122"/>
              </a:rPr>
              <a:t>2</a:t>
            </a:r>
            <a:r>
              <a:rPr lang="zh-CN" altLang="en-US" sz="2400" dirty="0">
                <a:ea typeface="宋体" panose="02010600030101010101" pitchFamily="2" charset="-122"/>
              </a:rPr>
              <a:t>．商品包装标准化的作用 </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包装标准化工作是提高产品包装质量，减少消耗和降低</a:t>
            </a:r>
            <a:r>
              <a:rPr lang="zh-CN" altLang="en-US" sz="2400" dirty="0">
                <a:ea typeface="宋体" panose="02010600030101010101" pitchFamily="2" charset="-122"/>
                <a:hlinkClick r:id="rId1" tooltip="成本"/>
              </a:rPr>
              <a:t>成本</a:t>
            </a:r>
            <a:r>
              <a:rPr lang="zh-CN" altLang="en-US" sz="2400" dirty="0">
                <a:ea typeface="宋体" panose="02010600030101010101" pitchFamily="2" charset="-122"/>
              </a:rPr>
              <a:t>的重要手段，主要作用表现在以下几个方面。 </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1</a:t>
            </a:r>
            <a:r>
              <a:rPr lang="zh-CN" altLang="en-US" sz="2400" dirty="0">
                <a:ea typeface="宋体" panose="02010600030101010101" pitchFamily="2" charset="-122"/>
              </a:rPr>
              <a:t>）包装标准化有利于包装工业的发展 </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2</a:t>
            </a:r>
            <a:r>
              <a:rPr lang="zh-CN" altLang="en-US" sz="2400" dirty="0">
                <a:ea typeface="宋体" panose="02010600030101010101" pitchFamily="2" charset="-122"/>
              </a:rPr>
              <a:t>）包装标准化有利于提高</a:t>
            </a:r>
            <a:r>
              <a:rPr lang="zh-CN" altLang="en-US" sz="2400" dirty="0">
                <a:ea typeface="宋体" panose="02010600030101010101" pitchFamily="2" charset="-122"/>
                <a:hlinkClick r:id="rId2" tooltip="生产效率"/>
              </a:rPr>
              <a:t>生产效率</a:t>
            </a:r>
            <a:r>
              <a:rPr lang="zh-CN" altLang="en-US" sz="2400" dirty="0">
                <a:ea typeface="宋体" panose="02010600030101010101" pitchFamily="2" charset="-122"/>
              </a:rPr>
              <a:t>，保证商品安全可靠</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3</a:t>
            </a:r>
            <a:r>
              <a:rPr lang="zh-CN" altLang="en-US" sz="2400" dirty="0">
                <a:ea typeface="宋体" panose="02010600030101010101" pitchFamily="2" charset="-122"/>
              </a:rPr>
              <a:t>）包装标准化有利于合理利用资源、减少材料损耗、降低商品包装成本</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4</a:t>
            </a:r>
            <a:r>
              <a:rPr lang="zh-CN" altLang="en-US" sz="2400" dirty="0">
                <a:ea typeface="宋体" panose="02010600030101010101" pitchFamily="2" charset="-122"/>
              </a:rPr>
              <a:t>）包装标准化有利于包装的回收复用，减少包装、运输、贮存费用 </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5</a:t>
            </a:r>
            <a:r>
              <a:rPr lang="zh-CN" altLang="en-US" sz="2400" dirty="0">
                <a:ea typeface="宋体" panose="02010600030101010101" pitchFamily="2" charset="-122"/>
              </a:rPr>
              <a:t>）包装标准化便于识别和计量 </a:t>
            </a:r>
            <a:endParaRPr lang="zh-CN" altLang="en-US" sz="2400" dirty="0">
              <a:ea typeface="宋体" panose="02010600030101010101" pitchFamily="2" charset="-122"/>
            </a:endParaRPr>
          </a:p>
          <a:p>
            <a:pPr eaLnBrk="1" hangingPunct="1">
              <a:lnSpc>
                <a:spcPct val="90000"/>
              </a:lnSpc>
            </a:pPr>
            <a:r>
              <a:rPr lang="zh-CN" altLang="en-US" sz="2400" dirty="0">
                <a:ea typeface="宋体" panose="02010600030101010101" pitchFamily="2" charset="-122"/>
              </a:rPr>
              <a:t>（</a:t>
            </a:r>
            <a:r>
              <a:rPr lang="en-US" altLang="zh-CN" sz="2400" dirty="0">
                <a:ea typeface="宋体" panose="02010600030101010101" pitchFamily="2" charset="-122"/>
              </a:rPr>
              <a:t>6</a:t>
            </a:r>
            <a:r>
              <a:rPr lang="zh-CN" altLang="en-US" sz="2400" dirty="0">
                <a:ea typeface="宋体" panose="02010600030101010101" pitchFamily="2" charset="-122"/>
              </a:rPr>
              <a:t>）包装标准化利于提高我国商品在</a:t>
            </a:r>
            <a:r>
              <a:rPr lang="zh-CN" altLang="en-US" sz="2400" dirty="0">
                <a:ea typeface="宋体" panose="02010600030101010101" pitchFamily="2" charset="-122"/>
                <a:hlinkClick r:id="rId3" tooltip="国际市场"/>
              </a:rPr>
              <a:t>国际市场</a:t>
            </a:r>
            <a:r>
              <a:rPr lang="zh-CN" altLang="en-US" sz="2400" dirty="0">
                <a:ea typeface="宋体" panose="02010600030101010101" pitchFamily="2" charset="-122"/>
              </a:rPr>
              <a:t>上的竞争力 </a:t>
            </a:r>
            <a:endParaRPr lang="zh-CN" altLang="en-US" sz="2400" dirty="0">
              <a:ea typeface="宋体" panose="02010600030101010101" pitchFamily="2" charset="-122"/>
            </a:endParaRPr>
          </a:p>
        </p:txBody>
      </p:sp>
    </p:spTree>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矩形 2"/>
          <p:cNvSpPr>
            <a:spLocks noGrp="1"/>
          </p:cNvSpPr>
          <p:nvPr>
            <p:ph type="title"/>
          </p:nvPr>
        </p:nvSpPr>
        <p:spPr>
          <a:xfrm>
            <a:off x="323850" y="476250"/>
            <a:ext cx="8031163" cy="944563"/>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31747" name="矩形 3"/>
          <p:cNvSpPr>
            <a:spLocks noGrp="1"/>
          </p:cNvSpPr>
          <p:nvPr>
            <p:ph idx="1"/>
          </p:nvPr>
        </p:nvSpPr>
        <p:spPr>
          <a:ln/>
        </p:spPr>
        <p:txBody>
          <a:bodyPr vert="horz" wrap="square" lIns="91440" tIns="45720" rIns="91440" bIns="45720" anchor="t" anchorCtr="0"/>
          <a:p>
            <a:pPr eaLnBrk="1" hangingPunct="1"/>
            <a:r>
              <a:rPr lang="en-US" altLang="zh-CN" dirty="0">
                <a:ea typeface="宋体" panose="02010600030101010101" pitchFamily="2" charset="-122"/>
              </a:rPr>
              <a:t>3</a:t>
            </a:r>
            <a:r>
              <a:rPr lang="zh-CN" altLang="en-US" dirty="0">
                <a:ea typeface="宋体" panose="02010600030101010101" pitchFamily="2" charset="-122"/>
              </a:rPr>
              <a:t>．商品包装标准化的内容 </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1</a:t>
            </a:r>
            <a:r>
              <a:rPr lang="zh-CN" altLang="en-US" dirty="0">
                <a:ea typeface="宋体" panose="02010600030101010101" pitchFamily="2" charset="-122"/>
              </a:rPr>
              <a:t>）包装材料标准化 </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2</a:t>
            </a:r>
            <a:r>
              <a:rPr lang="zh-CN" altLang="en-US" dirty="0">
                <a:ea typeface="宋体" panose="02010600030101010101" pitchFamily="2" charset="-122"/>
              </a:rPr>
              <a:t>）包装容器的标准化 </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3</a:t>
            </a:r>
            <a:r>
              <a:rPr lang="zh-CN" altLang="en-US" dirty="0">
                <a:ea typeface="宋体" panose="02010600030101010101" pitchFamily="2" charset="-122"/>
              </a:rPr>
              <a:t>）包装工艺标准化 </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4</a:t>
            </a:r>
            <a:r>
              <a:rPr lang="zh-CN" altLang="en-US" dirty="0">
                <a:ea typeface="宋体" panose="02010600030101010101" pitchFamily="2" charset="-122"/>
              </a:rPr>
              <a:t>）装卸作业标准化 </a:t>
            </a:r>
            <a:endParaRPr lang="zh-CN" altLang="en-US" dirty="0">
              <a:ea typeface="宋体" panose="02010600030101010101" pitchFamily="2" charset="-122"/>
            </a:endParaRPr>
          </a:p>
          <a:p>
            <a:pPr eaLnBrk="1" hangingPunct="1"/>
            <a:r>
              <a:rPr lang="zh-CN" altLang="en-US" dirty="0">
                <a:ea typeface="宋体" panose="02010600030101010101" pitchFamily="2" charset="-122"/>
              </a:rPr>
              <a:t>（</a:t>
            </a:r>
            <a:r>
              <a:rPr lang="en-US" altLang="zh-CN" dirty="0">
                <a:ea typeface="宋体" panose="02010600030101010101" pitchFamily="2" charset="-122"/>
              </a:rPr>
              <a:t>5</a:t>
            </a:r>
            <a:r>
              <a:rPr lang="zh-CN" altLang="en-US" dirty="0">
                <a:ea typeface="宋体" panose="02010600030101010101" pitchFamily="2" charset="-122"/>
              </a:rPr>
              <a:t>）集合包装标准化 </a:t>
            </a:r>
            <a:endParaRPr lang="zh-CN" altLang="en-US" dirty="0">
              <a:ea typeface="宋体" panose="02010600030101010101" pitchFamily="2" charset="-122"/>
            </a:endParaRPr>
          </a:p>
          <a:p>
            <a:pPr eaLnBrk="1" hangingPunct="1"/>
            <a:endParaRPr lang="zh-CN" altLang="en-US" dirty="0">
              <a:ea typeface="宋体" panose="02010600030101010101" pitchFamily="2" charset="-122"/>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1"/>
          <p:cNvSpPr>
            <a:spLocks noGrp="1"/>
          </p:cNvSpPr>
          <p:nvPr>
            <p:ph type="title"/>
          </p:nvPr>
        </p:nvSpPr>
        <p:spPr>
          <a:xfrm>
            <a:off x="663575" y="371475"/>
            <a:ext cx="6208713" cy="944563"/>
          </a:xfrm>
          <a:ln/>
        </p:spPr>
        <p:txBody>
          <a:bodyPr vert="horz" wrap="square" lIns="91440" tIns="45720" rIns="91440" bIns="45720" anchor="ctr" anchorCtr="0"/>
          <a:p>
            <a:pPr eaLnBrk="1" hangingPunct="1"/>
            <a:r>
              <a:rPr lang="zh-CN" altLang="en-US" sz="3200" dirty="0">
                <a:solidFill>
                  <a:srgbClr val="FF0000"/>
                </a:solidFill>
                <a:latin typeface="方正粗倩简体" pitchFamily="1" charset="-122"/>
                <a:ea typeface="方正粗倩简体" pitchFamily="1" charset="-122"/>
              </a:rPr>
              <a:t>第</a:t>
            </a:r>
            <a:r>
              <a:rPr lang="en-US" altLang="zh-CN" sz="3200" dirty="0">
                <a:solidFill>
                  <a:srgbClr val="FF0000"/>
                </a:solidFill>
                <a:latin typeface="方正粗倩简体" pitchFamily="1" charset="-122"/>
                <a:ea typeface="方正粗倩简体" pitchFamily="1" charset="-122"/>
              </a:rPr>
              <a:t>8</a:t>
            </a:r>
            <a:r>
              <a:rPr lang="zh-CN" altLang="en-US" sz="3200" dirty="0">
                <a:solidFill>
                  <a:srgbClr val="FF0000"/>
                </a:solidFill>
                <a:latin typeface="方正粗倩简体" pitchFamily="1" charset="-122"/>
                <a:ea typeface="方正粗倩简体" pitchFamily="1" charset="-122"/>
              </a:rPr>
              <a:t>章</a:t>
            </a:r>
            <a:r>
              <a:rPr lang="en-US" altLang="zh-CN" sz="3200" dirty="0">
                <a:solidFill>
                  <a:srgbClr val="FF0000"/>
                </a:solidFill>
                <a:latin typeface="方正粗倩简体" pitchFamily="1" charset="-122"/>
                <a:ea typeface="方正粗倩简体" pitchFamily="1" charset="-122"/>
              </a:rPr>
              <a:t> </a:t>
            </a:r>
            <a:r>
              <a:rPr lang="en-US" altLang="en-US" sz="3200" dirty="0">
                <a:solidFill>
                  <a:srgbClr val="FF0000"/>
                </a:solidFill>
                <a:latin typeface="方正粗倩简体" pitchFamily="1" charset="-122"/>
                <a:ea typeface="方正粗倩简体" pitchFamily="1" charset="-122"/>
              </a:rPr>
              <a:t>学习要求及考核要点</a:t>
            </a:r>
            <a:endParaRPr lang="en-US" altLang="en-US" sz="3200" dirty="0">
              <a:solidFill>
                <a:srgbClr val="FF0000"/>
              </a:solidFill>
              <a:latin typeface="方正粗倩简体" pitchFamily="1" charset="-122"/>
              <a:ea typeface="方正粗倩简体" pitchFamily="1" charset="-122"/>
            </a:endParaRPr>
          </a:p>
        </p:txBody>
      </p:sp>
      <p:sp>
        <p:nvSpPr>
          <p:cNvPr id="10243" name="内容占位符 2"/>
          <p:cNvSpPr>
            <a:spLocks noGrp="1"/>
          </p:cNvSpPr>
          <p:nvPr>
            <p:ph idx="1"/>
          </p:nvPr>
        </p:nvSpPr>
        <p:spPr>
          <a:xfrm>
            <a:off x="663575" y="1844675"/>
            <a:ext cx="3754438" cy="4238625"/>
          </a:xfrm>
          <a:solidFill>
            <a:srgbClr val="FFFFFF"/>
          </a:solidFill>
          <a:ln>
            <a:solidFill>
              <a:srgbClr val="FFFFFF"/>
            </a:solidFill>
            <a:miter lim="800000"/>
          </a:ln>
          <a:effectLst>
            <a:outerShdw dist="20000" dir="5400000" algn="ctr" rotWithShape="0">
              <a:srgbClr val="000000">
                <a:alpha val="34000"/>
              </a:srgbClr>
            </a:outerShdw>
          </a:effectLst>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掌握包装、绿色包装的</a:t>
            </a:r>
            <a:r>
              <a:rPr kumimoji="0" lang="zh-CN" altLang="en-US" sz="2400" b="1"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概念</a:t>
            </a:r>
            <a:r>
              <a:rPr kumimoji="0" lang="en-US" sz="2400" b="1"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	</a:t>
            </a:r>
            <a:endParaRPr kumimoji="0" lang="en-US" sz="24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熟悉</a:t>
            </a:r>
            <a:r>
              <a:rPr kumimoji="0" lang="zh-CN" altLang="en-US" sz="24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包装的功能</a:t>
            </a:r>
            <a:endParaRPr kumimoji="0" lang="zh-CN" altLang="en-US" sz="24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增加：了解包装设备</a:t>
            </a:r>
            <a:r>
              <a:rPr kumimoji="0" lang="en-US" sz="24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			</a:t>
            </a:r>
            <a:r>
              <a:rPr kumimoji="0" lang="en-US" sz="2400" b="0" i="0" u="none" strike="noStrike" kern="0" cap="none" spc="0" normalizeH="0" baseline="0" noProof="0" dirty="0">
                <a:ln>
                  <a:noFill/>
                </a:ln>
                <a:solidFill>
                  <a:schemeClr val="tx1"/>
                </a:solidFill>
                <a:effectLst/>
                <a:uLnTx/>
                <a:uFillTx/>
                <a:latin typeface="+mn-lt"/>
                <a:ea typeface="+mn-ea"/>
                <a:cs typeface="+mn-cs"/>
              </a:rPr>
              <a:t>			</a:t>
            </a:r>
            <a:endParaRPr kumimoji="0" lang="en-US" sz="2400" b="0" i="0" u="none" strike="noStrike" kern="0" cap="none" spc="0" normalizeH="0" baseline="0" noProof="0" dirty="0">
              <a:ln>
                <a:noFill/>
              </a:ln>
              <a:solidFill>
                <a:schemeClr val="tx1"/>
              </a:solidFill>
              <a:effectLst/>
              <a:uLnTx/>
              <a:uFillTx/>
              <a:latin typeface="+mn-lt"/>
              <a:ea typeface="+mn-ea"/>
              <a:cs typeface="+mn-cs"/>
            </a:endParaRPr>
          </a:p>
        </p:txBody>
      </p:sp>
      <p:sp>
        <p:nvSpPr>
          <p:cNvPr id="5124" name="内容占位符 2"/>
          <p:cNvSpPr txBox="1"/>
          <p:nvPr/>
        </p:nvSpPr>
        <p:spPr>
          <a:xfrm>
            <a:off x="663575" y="1341438"/>
            <a:ext cx="3754438" cy="490537"/>
          </a:xfrm>
          <a:prstGeom prst="rect">
            <a:avLst/>
          </a:prstGeom>
          <a:solidFill>
            <a:srgbClr val="FFC000"/>
          </a:solidFill>
          <a:ln w="9525">
            <a:noFill/>
          </a:ln>
          <a:effectLst>
            <a:outerShdw dist="20000" dir="5400000" algn="ctr" rotWithShape="0">
              <a:srgbClr val="000000">
                <a:alpha val="34000"/>
              </a:srgbClr>
            </a:outerShdw>
          </a:effec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buNone/>
            </a:pPr>
            <a:r>
              <a:rPr lang="zh-CN" altLang="en-US" sz="2400" b="1" dirty="0">
                <a:latin typeface="楷体_GB2312" pitchFamily="1" charset="-122"/>
                <a:ea typeface="楷体_GB2312" pitchFamily="1" charset="-122"/>
              </a:rPr>
              <a:t>基本要求</a:t>
            </a:r>
            <a:endParaRPr lang="zh-CN" altLang="en-US" sz="2400" b="1" dirty="0">
              <a:latin typeface="楷体_GB2312" pitchFamily="1" charset="-122"/>
              <a:ea typeface="楷体_GB2312" pitchFamily="1" charset="-122"/>
            </a:endParaRPr>
          </a:p>
        </p:txBody>
      </p:sp>
      <p:sp>
        <p:nvSpPr>
          <p:cNvPr id="10245" name="内容占位符 2"/>
          <p:cNvSpPr txBox="1"/>
          <p:nvPr/>
        </p:nvSpPr>
        <p:spPr bwMode="auto">
          <a:xfrm>
            <a:off x="4994275" y="1844675"/>
            <a:ext cx="3754438" cy="4238625"/>
          </a:xfrm>
          <a:prstGeom prst="rect">
            <a:avLst/>
          </a:prstGeom>
          <a:solidFill>
            <a:srgbClr val="FFFFFF"/>
          </a:solidFill>
          <a:ln w="9525" cmpd="sng">
            <a:solidFill>
              <a:srgbClr val="FFFFFF"/>
            </a:solidFill>
            <a:miter lim="800000"/>
          </a:ln>
          <a:effectLst>
            <a:outerShdw dist="20000" dir="5400000" algn="ctr" rotWithShape="0">
              <a:srgbClr val="000000">
                <a:alpha val="34000"/>
              </a:srgbClr>
            </a:outerShdw>
          </a:effectLst>
        </p:spPr>
        <p:txBody>
          <a:bodyPr/>
          <a:lstStyle>
            <a:lvl1pPr marL="342900" indent="-34290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包装、绿色包装的概念</a:t>
            </a:r>
            <a:endParaRPr kumimoji="0" lang="en-US" sz="24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包装的</a:t>
            </a:r>
            <a:r>
              <a:rPr kumimoji="0" lang="zh-CN" altLang="en-US" sz="2400" b="1"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分类</a:t>
            </a:r>
            <a:endParaRPr kumimoji="0" lang="en-US" altLang="en-US" sz="2400" b="1"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endParaRPr kumimoji="0" lang="zh-CN" altLang="en-US" sz="2400" b="1"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p:txBody>
      </p:sp>
      <p:sp>
        <p:nvSpPr>
          <p:cNvPr id="5126" name="内容占位符 2"/>
          <p:cNvSpPr txBox="1"/>
          <p:nvPr/>
        </p:nvSpPr>
        <p:spPr>
          <a:xfrm>
            <a:off x="4994275" y="1341438"/>
            <a:ext cx="3754438" cy="490537"/>
          </a:xfrm>
          <a:prstGeom prst="rect">
            <a:avLst/>
          </a:prstGeom>
          <a:solidFill>
            <a:srgbClr val="FFC000"/>
          </a:solidFill>
          <a:ln w="9525">
            <a:noFill/>
          </a:ln>
          <a:effectLst>
            <a:outerShdw dist="20000" dir="5400000" algn="ctr" rotWithShape="0">
              <a:srgbClr val="000000">
                <a:alpha val="34000"/>
              </a:srgbClr>
            </a:outerShdw>
          </a:effec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buNone/>
            </a:pPr>
            <a:r>
              <a:rPr lang="zh-CN" altLang="en-US" sz="2400" b="1" dirty="0">
                <a:latin typeface="楷体_GB2312" pitchFamily="1" charset="-122"/>
                <a:ea typeface="楷体_GB2312" pitchFamily="1" charset="-122"/>
              </a:rPr>
              <a:t>考核要点</a:t>
            </a:r>
            <a:endParaRPr lang="zh-CN" altLang="en-US" sz="2400" b="1" dirty="0">
              <a:latin typeface="楷体_GB2312" pitchFamily="1" charset="-122"/>
              <a:ea typeface="楷体_GB2312" pitchFamily="1"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矩形 2"/>
          <p:cNvSpPr>
            <a:spLocks noGrp="1"/>
          </p:cNvSpPr>
          <p:nvPr>
            <p:ph type="title"/>
          </p:nvPr>
        </p:nvSpPr>
        <p:spPr>
          <a:xfrm>
            <a:off x="428625" y="284163"/>
            <a:ext cx="7743825"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32771" name="矩形 3"/>
          <p:cNvSpPr>
            <a:spLocks noGrp="1"/>
          </p:cNvSpPr>
          <p:nvPr>
            <p:ph idx="1"/>
          </p:nvPr>
        </p:nvSpPr>
        <p:spPr>
          <a:ln/>
        </p:spPr>
        <p:txBody>
          <a:bodyPr vert="horz" wrap="square" lIns="91440" tIns="45720" rIns="91440" bIns="45720" anchor="t" anchorCtr="0"/>
          <a:p>
            <a:pPr eaLnBrk="1" hangingPunct="1"/>
            <a:r>
              <a:rPr lang="en-US" altLang="zh-CN" dirty="0">
                <a:ea typeface="宋体" panose="02010600030101010101" pitchFamily="2" charset="-122"/>
              </a:rPr>
              <a:t>4</a:t>
            </a:r>
            <a:r>
              <a:rPr lang="zh-CN" altLang="en-US" dirty="0">
                <a:ea typeface="宋体" panose="02010600030101010101" pitchFamily="2" charset="-122"/>
              </a:rPr>
              <a:t>．物流模数　　</a:t>
            </a:r>
            <a:endParaRPr lang="zh-CN" altLang="en-US" dirty="0">
              <a:ea typeface="宋体" panose="02010600030101010101" pitchFamily="2" charset="-122"/>
            </a:endParaRPr>
          </a:p>
          <a:p>
            <a:pPr eaLnBrk="1" hangingPunct="1"/>
            <a:r>
              <a:rPr lang="zh-CN" altLang="en-US" dirty="0">
                <a:ea typeface="宋体" panose="02010600030101010101" pitchFamily="2" charset="-122"/>
              </a:rPr>
              <a:t>标准化的基础就是物流模数（</a:t>
            </a:r>
            <a:r>
              <a:rPr lang="en-US" altLang="zh-CN" dirty="0">
                <a:ea typeface="宋体" panose="02010600030101010101" pitchFamily="2" charset="-122"/>
              </a:rPr>
              <a:t>logistics modulus</a:t>
            </a:r>
            <a:r>
              <a:rPr lang="zh-CN" altLang="en-US" dirty="0">
                <a:ea typeface="宋体" panose="02010600030101010101" pitchFamily="2" charset="-122"/>
              </a:rPr>
              <a:t>）。按照我国国家标准物流术语（</a:t>
            </a:r>
            <a:r>
              <a:rPr lang="en-US" altLang="zh-CN" dirty="0">
                <a:ea typeface="宋体" panose="02010600030101010101" pitchFamily="2" charset="-122"/>
              </a:rPr>
              <a:t>GB/T18354</a:t>
            </a:r>
            <a:r>
              <a:rPr lang="zh-CN" altLang="en-US" dirty="0">
                <a:ea typeface="宋体" panose="02010600030101010101" pitchFamily="2" charset="-122"/>
              </a:rPr>
              <a:t>－</a:t>
            </a:r>
            <a:r>
              <a:rPr lang="en-US" altLang="zh-CN" dirty="0">
                <a:ea typeface="宋体" panose="02010600030101010101" pitchFamily="2" charset="-122"/>
              </a:rPr>
              <a:t>2006</a:t>
            </a:r>
            <a:r>
              <a:rPr lang="zh-CN" altLang="en-US" dirty="0">
                <a:ea typeface="宋体" panose="02010600030101010101" pitchFamily="2" charset="-122"/>
              </a:rPr>
              <a:t>），物流模数（</a:t>
            </a:r>
            <a:r>
              <a:rPr lang="en-US" altLang="zh-CN" dirty="0">
                <a:ea typeface="宋体" panose="02010600030101010101" pitchFamily="2" charset="-122"/>
              </a:rPr>
              <a:t>logistics modulus</a:t>
            </a:r>
            <a:r>
              <a:rPr lang="zh-CN" altLang="en-US" dirty="0">
                <a:ea typeface="宋体" panose="02010600030101010101" pitchFamily="2" charset="-122"/>
              </a:rPr>
              <a:t>）的定义是：物流模数是指物流设施与设备的尺寸基准。</a:t>
            </a:r>
            <a:endParaRPr lang="zh-CN" altLang="en-US" dirty="0">
              <a:ea typeface="宋体" panose="02010600030101010101" pitchFamily="2" charset="-122"/>
            </a:endParaRPr>
          </a:p>
        </p:txBody>
      </p:sp>
    </p:spTree>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矩形 2"/>
          <p:cNvSpPr>
            <a:spLocks noGrp="1"/>
          </p:cNvSpPr>
          <p:nvPr>
            <p:ph type="title"/>
          </p:nvPr>
        </p:nvSpPr>
        <p:spPr>
          <a:xfrm>
            <a:off x="428625" y="284163"/>
            <a:ext cx="7959725"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sp>
        <p:nvSpPr>
          <p:cNvPr id="33795" name="矩形 3"/>
          <p:cNvSpPr>
            <a:spLocks noGrp="1"/>
          </p:cNvSpPr>
          <p:nvPr>
            <p:ph idx="1"/>
          </p:nvPr>
        </p:nvSpPr>
        <p:spPr>
          <a:ln/>
        </p:spPr>
        <p:txBody>
          <a:bodyPr vert="horz" wrap="square" lIns="91440" tIns="45720" rIns="91440" bIns="45720" anchor="t" anchorCtr="0"/>
          <a:p>
            <a:pPr eaLnBrk="1" hangingPunct="1">
              <a:lnSpc>
                <a:spcPct val="80000"/>
              </a:lnSpc>
            </a:pPr>
            <a:r>
              <a:rPr lang="en-US" altLang="zh-CN" sz="2800" dirty="0">
                <a:ea typeface="宋体" panose="02010600030101010101" pitchFamily="2" charset="-122"/>
              </a:rPr>
              <a:t>4</a:t>
            </a:r>
            <a:r>
              <a:rPr lang="zh-CN" altLang="en-US" sz="2800" dirty="0">
                <a:ea typeface="宋体" panose="02010600030101010101" pitchFamily="2" charset="-122"/>
              </a:rPr>
              <a:t>．物流模数　　</a:t>
            </a:r>
            <a:endParaRPr lang="zh-CN" altLang="en-US" sz="2800" dirty="0">
              <a:ea typeface="宋体" panose="02010600030101010101" pitchFamily="2" charset="-122"/>
            </a:endParaRPr>
          </a:p>
          <a:p>
            <a:pPr eaLnBrk="1" hangingPunct="1">
              <a:lnSpc>
                <a:spcPct val="80000"/>
              </a:lnSpc>
            </a:pPr>
            <a:r>
              <a:rPr lang="zh-CN" altLang="en-US" sz="2800" dirty="0">
                <a:ea typeface="宋体" panose="02010600030101010101" pitchFamily="2" charset="-122"/>
              </a:rPr>
              <a:t>目前</a:t>
            </a:r>
            <a:r>
              <a:rPr lang="en-US" altLang="zh-CN" sz="2800" dirty="0">
                <a:ea typeface="宋体" panose="02010600030101010101" pitchFamily="2" charset="-122"/>
              </a:rPr>
              <a:t>ISO</a:t>
            </a:r>
            <a:r>
              <a:rPr lang="zh-CN" altLang="en-US" sz="2800" dirty="0">
                <a:ea typeface="宋体" panose="02010600030101010101" pitchFamily="2" charset="-122"/>
              </a:rPr>
              <a:t>中央秘书处及欧洲各国已基本认定</a:t>
            </a:r>
            <a:r>
              <a:rPr lang="en-US" altLang="zh-CN" sz="2800" dirty="0">
                <a:ea typeface="宋体" panose="02010600030101010101" pitchFamily="2" charset="-122"/>
              </a:rPr>
              <a:t>600mm×400mm</a:t>
            </a:r>
            <a:r>
              <a:rPr lang="zh-CN" altLang="en-US" sz="2800" dirty="0">
                <a:ea typeface="宋体" panose="02010600030101010101" pitchFamily="2" charset="-122"/>
              </a:rPr>
              <a:t>为基础模数尺寸。物流模式尺寸以</a:t>
            </a:r>
            <a:r>
              <a:rPr lang="en-US" altLang="zh-CN" sz="2800" dirty="0">
                <a:ea typeface="宋体" panose="02010600030101010101" pitchFamily="2" charset="-122"/>
              </a:rPr>
              <a:t>1 200mm×1 000mm</a:t>
            </a:r>
            <a:r>
              <a:rPr lang="zh-CN" altLang="en-US" sz="2800" dirty="0">
                <a:ea typeface="宋体" panose="02010600030101010101" pitchFamily="2" charset="-122"/>
              </a:rPr>
              <a:t>为主，也允许</a:t>
            </a:r>
            <a:r>
              <a:rPr lang="en-US" altLang="zh-CN" sz="2800" dirty="0">
                <a:ea typeface="宋体" panose="02010600030101010101" pitchFamily="2" charset="-122"/>
              </a:rPr>
              <a:t>1 200mm×800mm</a:t>
            </a:r>
            <a:r>
              <a:rPr lang="zh-CN" altLang="en-US" sz="2800" dirty="0">
                <a:ea typeface="宋体" panose="02010600030101010101" pitchFamily="2" charset="-122"/>
              </a:rPr>
              <a:t>及</a:t>
            </a:r>
            <a:r>
              <a:rPr lang="en-US" altLang="zh-CN" sz="2800" dirty="0">
                <a:ea typeface="宋体" panose="02010600030101010101" pitchFamily="2" charset="-122"/>
              </a:rPr>
              <a:t>1 100mm×1 100mm</a:t>
            </a:r>
            <a:r>
              <a:rPr lang="zh-CN" altLang="en-US" sz="2800" dirty="0">
                <a:ea typeface="宋体" panose="02010600030101010101" pitchFamily="2" charset="-122"/>
              </a:rPr>
              <a:t>等规格。从图</a:t>
            </a:r>
            <a:r>
              <a:rPr lang="en-US" altLang="zh-CN" sz="2800" dirty="0">
                <a:ea typeface="宋体" panose="02010600030101010101" pitchFamily="2" charset="-122"/>
              </a:rPr>
              <a:t>8.2</a:t>
            </a:r>
            <a:r>
              <a:rPr lang="zh-CN" altLang="en-US" sz="2800" dirty="0">
                <a:ea typeface="宋体" panose="02010600030101010101" pitchFamily="2" charset="-122"/>
              </a:rPr>
              <a:t>看出，集装单元基础模式尺寸可以用</a:t>
            </a:r>
            <a:r>
              <a:rPr lang="en-US" altLang="zh-CN" sz="2800" dirty="0">
                <a:ea typeface="宋体" panose="02010600030101010101" pitchFamily="2" charset="-122"/>
              </a:rPr>
              <a:t>5</a:t>
            </a:r>
            <a:r>
              <a:rPr lang="zh-CN" altLang="en-US" sz="2800" dirty="0">
                <a:ea typeface="宋体" panose="02010600030101010101" pitchFamily="2" charset="-122"/>
              </a:rPr>
              <a:t>个物流基础模式尺寸组成。基础模数尺寸一经确定，物流系统的设施建设、设备制造，物流系统中各环节的配合协调，物流系统与其他系统的配合，都要以基础模数尺寸为依据，选择其倍数为规定的标准尺寸。</a:t>
            </a:r>
            <a:endParaRPr lang="zh-CN" altLang="en-US" sz="2800" dirty="0">
              <a:ea typeface="宋体" panose="02010600030101010101" pitchFamily="2" charset="-122"/>
            </a:endParaRPr>
          </a:p>
        </p:txBody>
      </p:sp>
    </p:spTree>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矩形 2"/>
          <p:cNvSpPr>
            <a:spLocks noGrp="1"/>
          </p:cNvSpPr>
          <p:nvPr>
            <p:ph type="title"/>
          </p:nvPr>
        </p:nvSpPr>
        <p:spPr>
          <a:xfrm>
            <a:off x="428625" y="284163"/>
            <a:ext cx="7959725" cy="944562"/>
          </a:xfrm>
          <a:ln/>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8.4 </a:t>
            </a:r>
            <a:r>
              <a:rPr lang="zh-CN" altLang="en-US" dirty="0">
                <a:solidFill>
                  <a:srgbClr val="FF0000"/>
                </a:solidFill>
                <a:ea typeface="宋体" panose="02010600030101010101" pitchFamily="2" charset="-122"/>
              </a:rPr>
              <a:t>包装合理化和包装标准化</a:t>
            </a:r>
            <a:endParaRPr lang="zh-CN" altLang="en-US" dirty="0">
              <a:solidFill>
                <a:srgbClr val="FF0000"/>
              </a:solidFill>
              <a:ea typeface="宋体" panose="02010600030101010101" pitchFamily="2" charset="-122"/>
            </a:endParaRPr>
          </a:p>
        </p:txBody>
      </p:sp>
      <p:pic>
        <p:nvPicPr>
          <p:cNvPr id="34819" name="图片 4" descr="DQ13"/>
          <p:cNvPicPr>
            <a:picLocks noChangeAspect="1"/>
          </p:cNvPicPr>
          <p:nvPr/>
        </p:nvPicPr>
        <p:blipFill>
          <a:blip r:embed="rId1"/>
          <a:stretch>
            <a:fillRect/>
          </a:stretch>
        </p:blipFill>
        <p:spPr>
          <a:xfrm>
            <a:off x="755650" y="1557338"/>
            <a:ext cx="7632700" cy="4392612"/>
          </a:xfrm>
          <a:prstGeom prst="rect">
            <a:avLst/>
          </a:prstGeom>
          <a:noFill/>
          <a:ln w="9525">
            <a:noFill/>
          </a:ln>
        </p:spPr>
      </p:pic>
      <p:sp>
        <p:nvSpPr>
          <p:cNvPr id="34820" name="矩形 5"/>
          <p:cNvSpPr/>
          <p:nvPr/>
        </p:nvSpPr>
        <p:spPr>
          <a:xfrm>
            <a:off x="1476375" y="6140450"/>
            <a:ext cx="5670550" cy="45720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zh-CN" altLang="en-US" sz="2400" dirty="0">
                <a:ea typeface="宋体" panose="02010600030101010101" pitchFamily="2" charset="-122"/>
              </a:rPr>
              <a:t>物流模数与集装单元基础模数尺寸的关系</a:t>
            </a:r>
            <a:endParaRPr lang="zh-CN" altLang="en-US" sz="2400" dirty="0">
              <a:ea typeface="宋体" panose="02010600030101010101" pitchFamily="2" charset="-122"/>
            </a:endParaRPr>
          </a:p>
        </p:txBody>
      </p:sp>
    </p:spTree>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193959"/>
            <a:ext cx="194548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64294" y="1205389"/>
            <a:ext cx="1881188"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包装设备</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546673" y="1886903"/>
            <a:ext cx="7646243" cy="3136223"/>
            <a:chOff x="1384" y="1928"/>
            <a:chExt cx="16487" cy="6585"/>
          </a:xfrm>
        </p:grpSpPr>
        <p:sp>
          <p:nvSpPr>
            <p:cNvPr id="20" name="Freeform 25"/>
            <p:cNvSpPr>
              <a:spLocks noEditPoints="1"/>
            </p:cNvSpPr>
            <p:nvPr/>
          </p:nvSpPr>
          <p:spPr bwMode="auto">
            <a:xfrm>
              <a:off x="1384" y="3147"/>
              <a:ext cx="2896" cy="4455"/>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51428" tIns="25713" rIns="51428" bIns="25713"/>
            <a:p>
              <a:endParaRPr lang="zh-CN" altLang="en-US" sz="100"/>
            </a:p>
          </p:txBody>
        </p:sp>
        <p:grpSp>
          <p:nvGrpSpPr>
            <p:cNvPr id="24" name="组合 23"/>
            <p:cNvGrpSpPr/>
            <p:nvPr/>
          </p:nvGrpSpPr>
          <p:grpSpPr>
            <a:xfrm>
              <a:off x="5932" y="1928"/>
              <a:ext cx="11939" cy="6585"/>
              <a:chOff x="4501" y="2705"/>
              <a:chExt cx="12948" cy="7070"/>
            </a:xfrm>
          </p:grpSpPr>
          <p:grpSp>
            <p:nvGrpSpPr>
              <p:cNvPr id="27" name="组合 26"/>
              <p:cNvGrpSpPr/>
              <p:nvPr/>
            </p:nvGrpSpPr>
            <p:grpSpPr bwMode="auto">
              <a:xfrm>
                <a:off x="4501" y="2705"/>
                <a:ext cx="12948" cy="7070"/>
                <a:chOff x="5829" y="3178"/>
                <a:chExt cx="10594" cy="5596"/>
              </a:xfrm>
            </p:grpSpPr>
            <p:sp>
              <p:nvSpPr>
                <p:cNvPr id="2" name="矩形 8"/>
                <p:cNvSpPr/>
                <p:nvPr/>
              </p:nvSpPr>
              <p:spPr>
                <a:xfrm>
                  <a:off x="5829" y="4070"/>
                  <a:ext cx="10594" cy="4704"/>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91437" tIns="45718" rIns="91437" bIns="45718" anchor="ctr"/>
                <a:p>
                  <a:pPr algn="ctr">
                    <a:buFont typeface="Arial" panose="020B0604020202020204" pitchFamily="34" charset="0"/>
                    <a:buNone/>
                    <a:defRPr/>
                  </a:pPr>
                  <a:endParaRPr sz="3075">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7" name="矩形 9"/>
                <p:cNvSpPr>
                  <a:spLocks noChangeArrowheads="1"/>
                </p:cNvSpPr>
                <p:nvPr/>
              </p:nvSpPr>
              <p:spPr bwMode="auto">
                <a:xfrm>
                  <a:off x="7405" y="3178"/>
                  <a:ext cx="6795" cy="892"/>
                </a:xfrm>
                <a:prstGeom prst="rect">
                  <a:avLst/>
                </a:prstGeom>
                <a:solidFill>
                  <a:srgbClr val="1D4E74"/>
                </a:solidFill>
                <a:ln w="9525">
                  <a:noFill/>
                  <a:miter lim="800000"/>
                </a:ln>
              </p:spPr>
              <p:txBody>
                <a:bodyPr lIns="91437" tIns="45718" rIns="91437" bIns="45718" anchor="ctr"/>
                <a:p>
                  <a:pPr algn="ctr">
                    <a:buFont typeface="Arial" panose="020B0604020202020204" pitchFamily="34" charset="0"/>
                    <a:buNone/>
                  </a:pPr>
                  <a:r>
                    <a:rPr lang="zh-CN" altLang="en-US" sz="2100" b="1">
                      <a:solidFill>
                        <a:schemeClr val="bg1"/>
                      </a:solidFill>
                      <a:latin typeface="微软雅黑" panose="020B0503020204020204" charset="-122"/>
                      <a:ea typeface="微软雅黑" panose="020B0503020204020204" charset="-122"/>
                      <a:cs typeface="Hiragino Sans GB W3"/>
                      <a:sym typeface="+mn-ea"/>
                    </a:rPr>
                    <a:t>包装设备</a:t>
                  </a:r>
                  <a:endParaRPr lang="zh-CN" altLang="en-US" sz="21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12" name="矩形 4"/>
              <p:cNvSpPr>
                <a:spLocks noChangeArrowheads="1"/>
              </p:cNvSpPr>
              <p:nvPr/>
            </p:nvSpPr>
            <p:spPr bwMode="auto">
              <a:xfrm>
                <a:off x="4753" y="4056"/>
                <a:ext cx="12594" cy="5150"/>
              </a:xfrm>
              <a:prstGeom prst="rect">
                <a:avLst/>
              </a:prstGeom>
              <a:noFill/>
              <a:ln w="9525">
                <a:noFill/>
                <a:miter lim="800000"/>
              </a:ln>
            </p:spPr>
            <p:txBody>
              <a:bodyPr wrap="square" lIns="0" tIns="0" rIns="0" bIns="0">
                <a:spAutoFit/>
              </a:bodyPr>
              <a:p>
                <a:pPr indent="457200" algn="l" fontAlgn="auto">
                  <a:lnSpc>
                    <a:spcPct val="150000"/>
                  </a:lnSpc>
                </a:pPr>
                <a:r>
                  <a:rPr sz="1650">
                    <a:solidFill>
                      <a:srgbClr val="1B2F47"/>
                    </a:solidFill>
                    <a:latin typeface="微软雅黑" panose="020B0503020204020204" charset="-122"/>
                    <a:ea typeface="微软雅黑" panose="020B0503020204020204" charset="-122"/>
                    <a:sym typeface="+mn-ea"/>
                  </a:rPr>
                  <a:t>包装设备是指能完成全部或部分产品和商品包装过程的设备。包装过程包括充填、裹包、封口等主要工序，以及与其相关的前后工序，如清洗、堆码和拆卸等。此外，包装还包括计量或在包装件上盖印等工序。使用机械包装产品可提高生产率，减轻劳动强度，适应大规模生产的需要，并满足清洁卫生的要求。</a:t>
                </a:r>
                <a:endParaRPr sz="1650">
                  <a:solidFill>
                    <a:srgbClr val="1B2F47"/>
                  </a:solidFill>
                  <a:latin typeface="微软雅黑" panose="020B0503020204020204" charset="-122"/>
                  <a:ea typeface="微软雅黑" panose="020B0503020204020204" charset="-122"/>
                  <a:sym typeface="+mn-ea"/>
                </a:endParaRPr>
              </a:p>
            </p:txBody>
          </p:sp>
        </p:grpSp>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193959"/>
            <a:ext cx="194548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64294" y="1205389"/>
            <a:ext cx="1881188"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包装设备</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5" name="矩形 1"/>
          <p:cNvSpPr>
            <a:spLocks noChangeArrowheads="1"/>
          </p:cNvSpPr>
          <p:nvPr/>
        </p:nvSpPr>
        <p:spPr bwMode="auto">
          <a:xfrm>
            <a:off x="556736" y="1566069"/>
            <a:ext cx="8031004" cy="226187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常见的包装设备有以下几种。</a:t>
            </a:r>
            <a:endParaRPr sz="14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b="1">
                <a:solidFill>
                  <a:srgbClr val="1B2F47"/>
                </a:solidFill>
                <a:latin typeface="微软雅黑" panose="020B0503020204020204" charset="-122"/>
                <a:ea typeface="微软雅黑" panose="020B0503020204020204" charset="-122"/>
              </a:rPr>
              <a:t>1．充填技术装备（充填机）</a:t>
            </a:r>
            <a:endParaRPr sz="14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将包装物料按预定量充填到包装容器内的机器（如图2-73所示），包括容量式充填机、称重式充填机、计数式充填机。</a:t>
            </a:r>
            <a:endParaRPr sz="14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b="1">
                <a:solidFill>
                  <a:srgbClr val="1B2F47"/>
                </a:solidFill>
                <a:latin typeface="微软雅黑" panose="020B0503020204020204" charset="-122"/>
                <a:ea typeface="微软雅黑" panose="020B0503020204020204" charset="-122"/>
              </a:rPr>
              <a:t>2．液体罐装技术装备（罐装机）</a:t>
            </a:r>
            <a:endParaRPr sz="14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将液体产品按预定量灌注到包装容器内的机器（如图2-74所示），有等压灌装机、负压灌装机、常压灌装机、压力灌装机等。</a:t>
            </a:r>
            <a:endParaRPr sz="1400">
              <a:solidFill>
                <a:srgbClr val="1B2F47"/>
              </a:solidFill>
              <a:latin typeface="微软雅黑" panose="020B0503020204020204" charset="-122"/>
              <a:ea typeface="微软雅黑" panose="020B0503020204020204" charset="-122"/>
            </a:endParaRPr>
          </a:p>
        </p:txBody>
      </p:sp>
      <p:pic>
        <p:nvPicPr>
          <p:cNvPr id="1073743024" name="Picture 2" descr="2"/>
          <p:cNvPicPr>
            <a:picLocks noRot="1" noChangeAspect="1"/>
          </p:cNvPicPr>
          <p:nvPr/>
        </p:nvPicPr>
        <p:blipFill>
          <a:blip r:embed="rId1"/>
          <a:stretch>
            <a:fillRect/>
          </a:stretch>
        </p:blipFill>
        <p:spPr>
          <a:xfrm>
            <a:off x="2123440" y="3861435"/>
            <a:ext cx="2320925" cy="2403475"/>
          </a:xfrm>
          <a:prstGeom prst="rect">
            <a:avLst/>
          </a:prstGeom>
          <a:noFill/>
          <a:ln w="9525">
            <a:noFill/>
          </a:ln>
        </p:spPr>
      </p:pic>
      <p:pic>
        <p:nvPicPr>
          <p:cNvPr id="1073743025" name="Picture 2" descr="20066613415641265"/>
          <p:cNvPicPr>
            <a:picLocks noRot="1" noChangeAspect="1"/>
          </p:cNvPicPr>
          <p:nvPr/>
        </p:nvPicPr>
        <p:blipFill>
          <a:blip r:embed="rId2"/>
          <a:stretch>
            <a:fillRect/>
          </a:stretch>
        </p:blipFill>
        <p:spPr>
          <a:xfrm>
            <a:off x="5147945" y="4005580"/>
            <a:ext cx="2354580" cy="2221865"/>
          </a:xfrm>
          <a:prstGeom prst="rect">
            <a:avLst/>
          </a:prstGeom>
          <a:noFill/>
          <a:ln w="9525">
            <a:noFill/>
          </a:ln>
        </p:spPr>
      </p:pic>
      <p:sp>
        <p:nvSpPr>
          <p:cNvPr id="9" name="文本框 8"/>
          <p:cNvSpPr txBox="1"/>
          <p:nvPr/>
        </p:nvSpPr>
        <p:spPr>
          <a:xfrm>
            <a:off x="3059271" y="6166009"/>
            <a:ext cx="3894296" cy="414020"/>
          </a:xfrm>
          <a:prstGeom prst="rect">
            <a:avLst/>
          </a:prstGeom>
          <a:noFill/>
        </p:spPr>
        <p:txBody>
          <a:bodyPr wrap="square" rtlCol="0">
            <a:spAutoFit/>
          </a:bodyPr>
          <a:p>
            <a:pPr algn="l">
              <a:lnSpc>
                <a:spcPct val="150000"/>
              </a:lnSpc>
            </a:pPr>
            <a:r>
              <a:rPr sz="1400">
                <a:solidFill>
                  <a:srgbClr val="1B2F47"/>
                </a:solidFill>
                <a:latin typeface="微软雅黑" panose="020B0503020204020204" charset="-122"/>
                <a:ea typeface="微软雅黑" panose="020B0503020204020204" charset="-122"/>
              </a:rPr>
              <a:t>图2-73 充填机                        图2-74 灌装机</a:t>
            </a:r>
            <a:endParaRPr sz="14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193959"/>
            <a:ext cx="194548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64294" y="1205389"/>
            <a:ext cx="1881188"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包装设备</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5" name="矩形 1"/>
          <p:cNvSpPr>
            <a:spLocks noChangeArrowheads="1"/>
          </p:cNvSpPr>
          <p:nvPr/>
        </p:nvSpPr>
        <p:spPr bwMode="auto">
          <a:xfrm>
            <a:off x="556736" y="1582420"/>
            <a:ext cx="8031004" cy="193865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400" b="1">
                <a:solidFill>
                  <a:srgbClr val="1B2F47"/>
                </a:solidFill>
                <a:latin typeface="微软雅黑" panose="020B0503020204020204" charset="-122"/>
                <a:ea typeface="微软雅黑" panose="020B0503020204020204" charset="-122"/>
              </a:rPr>
              <a:t>3．裹包技术装备（裹包机） </a:t>
            </a:r>
            <a:endParaRPr sz="14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用绕性包装材料裹包产品局部或全部表面的机器（如图2-75所示），有半裹式裹包机和全裹式裹包机。</a:t>
            </a:r>
            <a:endParaRPr sz="14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b="1">
                <a:solidFill>
                  <a:srgbClr val="1B2F47"/>
                </a:solidFill>
                <a:latin typeface="微软雅黑" panose="020B0503020204020204" charset="-122"/>
                <a:ea typeface="微软雅黑" panose="020B0503020204020204" charset="-122"/>
              </a:rPr>
              <a:t>4．封口技术装备（封口机）</a:t>
            </a:r>
            <a:endParaRPr sz="14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将产品盛装于包装容器内后，对容器进行封口的机器（如图2-76所示），包括热压式封口机、熔焊式封口机、压盖式封口机等。</a:t>
            </a:r>
            <a:endParaRPr sz="1400">
              <a:solidFill>
                <a:srgbClr val="1B2F47"/>
              </a:solidFill>
              <a:latin typeface="微软雅黑" panose="020B0503020204020204" charset="-122"/>
              <a:ea typeface="微软雅黑" panose="020B0503020204020204" charset="-122"/>
            </a:endParaRPr>
          </a:p>
        </p:txBody>
      </p:sp>
      <p:sp>
        <p:nvSpPr>
          <p:cNvPr id="9" name="文本框 8"/>
          <p:cNvSpPr txBox="1"/>
          <p:nvPr/>
        </p:nvSpPr>
        <p:spPr>
          <a:xfrm>
            <a:off x="1945640" y="6021705"/>
            <a:ext cx="5182235" cy="414020"/>
          </a:xfrm>
          <a:prstGeom prst="rect">
            <a:avLst/>
          </a:prstGeom>
          <a:noFill/>
        </p:spPr>
        <p:txBody>
          <a:bodyPr wrap="square" rtlCol="0">
            <a:spAutoFit/>
          </a:bodyPr>
          <a:p>
            <a:pPr algn="l">
              <a:lnSpc>
                <a:spcPct val="150000"/>
              </a:lnSpc>
            </a:pPr>
            <a:r>
              <a:rPr sz="1400">
                <a:solidFill>
                  <a:srgbClr val="1B2F47"/>
                </a:solidFill>
                <a:latin typeface="微软雅黑" panose="020B0503020204020204" charset="-122"/>
                <a:ea typeface="微软雅黑" panose="020B0503020204020204" charset="-122"/>
              </a:rPr>
              <a:t>图2-75 裹包机                             图2-76 封口机</a:t>
            </a:r>
            <a:endParaRPr sz="1400">
              <a:solidFill>
                <a:srgbClr val="1B2F47"/>
              </a:solidFill>
              <a:latin typeface="微软雅黑" panose="020B0503020204020204" charset="-122"/>
              <a:ea typeface="微软雅黑" panose="020B0503020204020204" charset="-122"/>
            </a:endParaRPr>
          </a:p>
        </p:txBody>
      </p:sp>
      <p:pic>
        <p:nvPicPr>
          <p:cNvPr id="2" name="图片 24" descr="裹包机"/>
          <p:cNvPicPr>
            <a:picLocks noChangeAspect="1"/>
          </p:cNvPicPr>
          <p:nvPr/>
        </p:nvPicPr>
        <p:blipFill>
          <a:blip r:embed="rId1"/>
          <a:stretch>
            <a:fillRect/>
          </a:stretch>
        </p:blipFill>
        <p:spPr>
          <a:xfrm>
            <a:off x="1781175" y="3789045"/>
            <a:ext cx="2241550" cy="2241550"/>
          </a:xfrm>
          <a:prstGeom prst="rect">
            <a:avLst/>
          </a:prstGeom>
          <a:noFill/>
          <a:ln w="9525">
            <a:noFill/>
          </a:ln>
        </p:spPr>
      </p:pic>
      <p:pic>
        <p:nvPicPr>
          <p:cNvPr id="3" name="图片 25" descr="封口机"/>
          <p:cNvPicPr>
            <a:picLocks noChangeAspect="1"/>
          </p:cNvPicPr>
          <p:nvPr/>
        </p:nvPicPr>
        <p:blipFill>
          <a:blip r:embed="rId2"/>
          <a:stretch>
            <a:fillRect/>
          </a:stretch>
        </p:blipFill>
        <p:spPr>
          <a:xfrm>
            <a:off x="4283710" y="3861435"/>
            <a:ext cx="2957830" cy="2223135"/>
          </a:xfrm>
          <a:prstGeom prst="rect">
            <a:avLst/>
          </a:prstGeom>
          <a:noFill/>
          <a:ln w="9525">
            <a:noFill/>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193959"/>
            <a:ext cx="194548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64294" y="1205389"/>
            <a:ext cx="1881188"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包装设备</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5" name="矩形 1"/>
          <p:cNvSpPr>
            <a:spLocks noChangeArrowheads="1"/>
          </p:cNvSpPr>
          <p:nvPr/>
        </p:nvSpPr>
        <p:spPr bwMode="auto">
          <a:xfrm>
            <a:off x="556736" y="1582420"/>
            <a:ext cx="8031004" cy="193865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400" b="1">
                <a:solidFill>
                  <a:srgbClr val="1B2F47"/>
                </a:solidFill>
                <a:latin typeface="微软雅黑" panose="020B0503020204020204" charset="-122"/>
                <a:ea typeface="微软雅黑" panose="020B0503020204020204" charset="-122"/>
              </a:rPr>
              <a:t>5．贴标签技术装备（贴标签机）</a:t>
            </a:r>
            <a:endParaRPr sz="14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采用粘合剂或其他方式将标签展示在包装件或品上的机器（如图2-77所示），包括粘合贴标机、套标机、 订标签机等。</a:t>
            </a:r>
            <a:endParaRPr sz="14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b="1">
                <a:solidFill>
                  <a:srgbClr val="1B2F47"/>
                </a:solidFill>
                <a:latin typeface="微软雅黑" panose="020B0503020204020204" charset="-122"/>
                <a:ea typeface="微软雅黑" panose="020B0503020204020204" charset="-122"/>
              </a:rPr>
              <a:t>6．清洗技术装备（清洗机）</a:t>
            </a:r>
            <a:endParaRPr sz="14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400">
                <a:solidFill>
                  <a:srgbClr val="1B2F47"/>
                </a:solidFill>
                <a:latin typeface="微软雅黑" panose="020B0503020204020204" charset="-122"/>
                <a:ea typeface="微软雅黑" panose="020B0503020204020204" charset="-122"/>
              </a:rPr>
              <a:t>对包装容器、包装材料、包装物、包装件进行清洗以达到预期清洁度要求的机器（如图2-78所示），有干式清洗机、湿式清洗机、机械式清洗机等。</a:t>
            </a:r>
            <a:endParaRPr sz="1400">
              <a:solidFill>
                <a:srgbClr val="1B2F47"/>
              </a:solidFill>
              <a:latin typeface="微软雅黑" panose="020B0503020204020204" charset="-122"/>
              <a:ea typeface="微软雅黑" panose="020B0503020204020204" charset="-122"/>
            </a:endParaRPr>
          </a:p>
        </p:txBody>
      </p:sp>
      <p:sp>
        <p:nvSpPr>
          <p:cNvPr id="9" name="文本框 8"/>
          <p:cNvSpPr txBox="1"/>
          <p:nvPr/>
        </p:nvSpPr>
        <p:spPr>
          <a:xfrm>
            <a:off x="2555558" y="6166009"/>
            <a:ext cx="4227671" cy="414020"/>
          </a:xfrm>
          <a:prstGeom prst="rect">
            <a:avLst/>
          </a:prstGeom>
          <a:noFill/>
        </p:spPr>
        <p:txBody>
          <a:bodyPr wrap="square" rtlCol="0">
            <a:spAutoFit/>
          </a:bodyPr>
          <a:p>
            <a:pPr algn="l">
              <a:lnSpc>
                <a:spcPct val="150000"/>
              </a:lnSpc>
            </a:pPr>
            <a:r>
              <a:rPr sz="1400">
                <a:solidFill>
                  <a:srgbClr val="1B2F47"/>
                </a:solidFill>
                <a:latin typeface="微软雅黑" panose="020B0503020204020204" charset="-122"/>
                <a:ea typeface="微软雅黑" panose="020B0503020204020204" charset="-122"/>
              </a:rPr>
              <a:t>图2-77贴标机                              图2-78 清洗机</a:t>
            </a:r>
            <a:endParaRPr sz="1400">
              <a:solidFill>
                <a:srgbClr val="1B2F47"/>
              </a:solidFill>
              <a:latin typeface="微软雅黑" panose="020B0503020204020204" charset="-122"/>
              <a:ea typeface="微软雅黑" panose="020B0503020204020204" charset="-122"/>
            </a:endParaRPr>
          </a:p>
        </p:txBody>
      </p:sp>
      <p:pic>
        <p:nvPicPr>
          <p:cNvPr id="2" name="图片 26" descr="贴标"/>
          <p:cNvPicPr>
            <a:picLocks noChangeAspect="1"/>
          </p:cNvPicPr>
          <p:nvPr/>
        </p:nvPicPr>
        <p:blipFill>
          <a:blip r:embed="rId1"/>
          <a:stretch>
            <a:fillRect/>
          </a:stretch>
        </p:blipFill>
        <p:spPr>
          <a:xfrm>
            <a:off x="1544320" y="3633470"/>
            <a:ext cx="2827655" cy="2151380"/>
          </a:xfrm>
          <a:prstGeom prst="rect">
            <a:avLst/>
          </a:prstGeom>
          <a:noFill/>
          <a:ln w="9525">
            <a:noFill/>
          </a:ln>
        </p:spPr>
      </p:pic>
      <p:pic>
        <p:nvPicPr>
          <p:cNvPr id="3" name="图片 27" descr="清洗"/>
          <p:cNvPicPr>
            <a:picLocks noChangeAspect="1"/>
          </p:cNvPicPr>
          <p:nvPr/>
        </p:nvPicPr>
        <p:blipFill>
          <a:blip r:embed="rId2"/>
          <a:stretch>
            <a:fillRect/>
          </a:stretch>
        </p:blipFill>
        <p:spPr>
          <a:xfrm>
            <a:off x="4880610" y="3634740"/>
            <a:ext cx="3134360" cy="2129155"/>
          </a:xfrm>
          <a:prstGeom prst="rect">
            <a:avLst/>
          </a:prstGeom>
          <a:noFill/>
          <a:ln w="9525">
            <a:noFill/>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193959"/>
            <a:ext cx="194548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64294" y="1205389"/>
            <a:ext cx="1881188"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包装设备</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25" name="矩形 1"/>
          <p:cNvSpPr>
            <a:spLocks noChangeArrowheads="1"/>
          </p:cNvSpPr>
          <p:nvPr/>
        </p:nvSpPr>
        <p:spPr bwMode="auto">
          <a:xfrm>
            <a:off x="556736" y="1726248"/>
            <a:ext cx="8031004" cy="311594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sz="1500" b="1">
                <a:solidFill>
                  <a:srgbClr val="1B2F47"/>
                </a:solidFill>
                <a:latin typeface="微软雅黑" panose="020B0503020204020204" charset="-122"/>
                <a:ea typeface="微软雅黑" panose="020B0503020204020204" charset="-122"/>
              </a:rPr>
              <a:t>7．干燥技术装备（干燥机）</a:t>
            </a:r>
            <a:endParaRPr sz="15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500">
                <a:solidFill>
                  <a:srgbClr val="1B2F47"/>
                </a:solidFill>
                <a:latin typeface="微软雅黑" panose="020B0503020204020204" charset="-122"/>
                <a:ea typeface="微软雅黑" panose="020B0503020204020204" charset="-122"/>
              </a:rPr>
              <a:t>对包装容器、包装材料、包装辅助物以及包装件上的水分进行去除，并进行预期干燥的机器（如图2-79所示），有热式干燥机、机械干燥机、化学干燥机；真空干燥机等。</a:t>
            </a:r>
            <a:endParaRPr sz="15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500" b="1">
                <a:solidFill>
                  <a:srgbClr val="1B2F47"/>
                </a:solidFill>
                <a:latin typeface="微软雅黑" panose="020B0503020204020204" charset="-122"/>
                <a:ea typeface="微软雅黑" panose="020B0503020204020204" charset="-122"/>
              </a:rPr>
              <a:t>8．杀菌技术装备（杀菌机）</a:t>
            </a:r>
            <a:endParaRPr sz="15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500">
                <a:solidFill>
                  <a:srgbClr val="1B2F47"/>
                </a:solidFill>
                <a:latin typeface="微软雅黑" panose="020B0503020204020204" charset="-122"/>
                <a:ea typeface="微软雅黑" panose="020B0503020204020204" charset="-122"/>
              </a:rPr>
              <a:t>对产品、包装容器、包装材料、包装辅助物以及包装件上的有害生物进行杀灭，使其降低到允许范围内的机器（如图2-80所示），有高温杀菌机、微波杀菌机。</a:t>
            </a:r>
            <a:endParaRPr sz="1500">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500" b="1">
                <a:solidFill>
                  <a:srgbClr val="1B2F47"/>
                </a:solidFill>
                <a:latin typeface="微软雅黑" panose="020B0503020204020204" charset="-122"/>
                <a:ea typeface="微软雅黑" panose="020B0503020204020204" charset="-122"/>
              </a:rPr>
              <a:t>9．捆扎技术装备（捆扎机）</a:t>
            </a:r>
            <a:endParaRPr sz="1500"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sz="1500">
                <a:solidFill>
                  <a:srgbClr val="1B2F47"/>
                </a:solidFill>
                <a:latin typeface="微软雅黑" panose="020B0503020204020204" charset="-122"/>
                <a:ea typeface="微软雅黑" panose="020B0503020204020204" charset="-122"/>
              </a:rPr>
              <a:t>使用捆扎带或绳捆扎产品或包装件，然后收紧并将捆扎带两端通过热效应熔融或使用包扣等材料连接好的机器（如图2-81所示），包括机械式捆扎机、液压式捆扎机、气动式捆扎机等。</a:t>
            </a:r>
            <a:endParaRPr sz="15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193959"/>
            <a:ext cx="1945481"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64294" y="1205389"/>
            <a:ext cx="1881188"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包装设备</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2" name="组合 1"/>
          <p:cNvGrpSpPr/>
          <p:nvPr/>
        </p:nvGrpSpPr>
        <p:grpSpPr>
          <a:xfrm>
            <a:off x="901065" y="1955483"/>
            <a:ext cx="7261384" cy="2739390"/>
            <a:chOff x="1907" y="2696"/>
            <a:chExt cx="15247" cy="5752"/>
          </a:xfrm>
        </p:grpSpPr>
        <p:pic>
          <p:nvPicPr>
            <p:cNvPr id="3" name="图片 28" descr="干燥"/>
            <p:cNvPicPr>
              <a:picLocks noChangeAspect="1"/>
            </p:cNvPicPr>
            <p:nvPr/>
          </p:nvPicPr>
          <p:blipFill>
            <a:blip r:embed="rId1"/>
            <a:srcRect l="28494" r="23656"/>
            <a:stretch>
              <a:fillRect/>
            </a:stretch>
          </p:blipFill>
          <p:spPr>
            <a:xfrm>
              <a:off x="1907" y="2696"/>
              <a:ext cx="3622" cy="5667"/>
            </a:xfrm>
            <a:prstGeom prst="rect">
              <a:avLst/>
            </a:prstGeom>
            <a:noFill/>
            <a:ln w="9525">
              <a:noFill/>
            </a:ln>
          </p:spPr>
        </p:pic>
        <p:pic>
          <p:nvPicPr>
            <p:cNvPr id="7" name="图片 29" descr="杀菌"/>
            <p:cNvPicPr>
              <a:picLocks noChangeAspect="1"/>
            </p:cNvPicPr>
            <p:nvPr/>
          </p:nvPicPr>
          <p:blipFill>
            <a:blip r:embed="rId2"/>
            <a:srcRect l="18321" t="6717" r="17557" b="13916"/>
            <a:stretch>
              <a:fillRect/>
            </a:stretch>
          </p:blipFill>
          <p:spPr>
            <a:xfrm>
              <a:off x="6227" y="2696"/>
              <a:ext cx="4624" cy="5753"/>
            </a:xfrm>
            <a:prstGeom prst="rect">
              <a:avLst/>
            </a:prstGeom>
            <a:noFill/>
            <a:ln w="9525">
              <a:noFill/>
            </a:ln>
          </p:spPr>
        </p:pic>
        <p:pic>
          <p:nvPicPr>
            <p:cNvPr id="9" name="图片 30" descr="捆扎"/>
            <p:cNvPicPr>
              <a:picLocks noChangeAspect="1"/>
            </p:cNvPicPr>
            <p:nvPr/>
          </p:nvPicPr>
          <p:blipFill>
            <a:blip r:embed="rId3"/>
            <a:srcRect l="5229"/>
            <a:stretch>
              <a:fillRect/>
            </a:stretch>
          </p:blipFill>
          <p:spPr>
            <a:xfrm>
              <a:off x="11278" y="2696"/>
              <a:ext cx="5877" cy="5515"/>
            </a:xfrm>
            <a:prstGeom prst="rect">
              <a:avLst/>
            </a:prstGeom>
            <a:noFill/>
            <a:ln w="9525">
              <a:noFill/>
            </a:ln>
          </p:spPr>
        </p:pic>
      </p:grpSp>
      <p:sp>
        <p:nvSpPr>
          <p:cNvPr id="12" name="文本框 11"/>
          <p:cNvSpPr txBox="1"/>
          <p:nvPr/>
        </p:nvSpPr>
        <p:spPr>
          <a:xfrm>
            <a:off x="1188244" y="4786789"/>
            <a:ext cx="6417469" cy="414020"/>
          </a:xfrm>
          <a:prstGeom prst="rect">
            <a:avLst/>
          </a:prstGeom>
          <a:noFill/>
        </p:spPr>
        <p:txBody>
          <a:bodyPr wrap="square" rtlCol="0">
            <a:spAutoFit/>
          </a:bodyPr>
          <a:p>
            <a:pPr algn="l">
              <a:lnSpc>
                <a:spcPct val="150000"/>
              </a:lnSpc>
            </a:pPr>
            <a:r>
              <a:rPr sz="1400">
                <a:solidFill>
                  <a:srgbClr val="1B2F47"/>
                </a:solidFill>
                <a:latin typeface="微软雅黑" panose="020B0503020204020204" charset="-122"/>
                <a:ea typeface="微软雅黑" panose="020B0503020204020204" charset="-122"/>
              </a:rPr>
              <a:t>图2-79干燥机                    图2-80 杀菌机                               图2-81 捆扎机</a:t>
            </a:r>
            <a:endParaRPr sz="1400">
              <a:solidFill>
                <a:srgbClr val="1B2F47"/>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5423"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266224" y="1231106"/>
            <a:ext cx="103632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小提示</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773906" y="2065020"/>
            <a:ext cx="7589463" cy="2848025"/>
            <a:chOff x="1625" y="2221"/>
            <a:chExt cx="15935" cy="5980"/>
          </a:xfrm>
        </p:grpSpPr>
        <p:sp>
          <p:nvSpPr>
            <p:cNvPr id="15" name="文本框 14"/>
            <p:cNvSpPr txBox="1"/>
            <p:nvPr/>
          </p:nvSpPr>
          <p:spPr>
            <a:xfrm>
              <a:off x="6717" y="4364"/>
              <a:ext cx="10645" cy="2809"/>
            </a:xfrm>
            <a:prstGeom prst="rect">
              <a:avLst/>
            </a:prstGeom>
            <a:noFill/>
          </p:spPr>
          <p:txBody>
            <a:bodyPr wrap="square" rtlCol="0">
              <a:spAutoFit/>
            </a:bodyPr>
            <a:p>
              <a:pPr indent="0" algn="l" fontAlgn="auto">
                <a:lnSpc>
                  <a:spcPct val="150000"/>
                </a:lnSpc>
              </a:pPr>
              <a:r>
                <a:rPr lang="zh-CN" altLang="en-US" sz="1800">
                  <a:solidFill>
                    <a:srgbClr val="1B2F47"/>
                  </a:solidFill>
                  <a:latin typeface="微软雅黑" panose="020B0503020204020204" charset="-122"/>
                  <a:ea typeface="微软雅黑" panose="020B0503020204020204" charset="-122"/>
                </a:rPr>
                <a:t>为了提高包装效率和包装质量，不仅要借助合适的设备，还需要采用有效的包装技术，你知道的包装技术有哪些？</a:t>
              </a:r>
              <a:endParaRPr lang="zh-CN" altLang="en-US" sz="1800">
                <a:solidFill>
                  <a:srgbClr val="1B2F47"/>
                </a:solidFill>
                <a:latin typeface="微软雅黑" panose="020B0503020204020204" charset="-122"/>
                <a:ea typeface="微软雅黑" panose="020B0503020204020204" charset="-122"/>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sz="100"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sz="100"/>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sz="100"/>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sz="100"/>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sz="100"/>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sz="100"/>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sz="100"/>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sz="100"/>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sz="100"/>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sz="100"/>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sz="100"/>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sz="100"/>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sz="100"/>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sz="100"/>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sz="100"/>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sz="100"/>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sz="100"/>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sz="100"/>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sz="100"/>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sz="100"/>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sz="100"/>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sz="100"/>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sz="100"/>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sz="100"/>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sz="100"/>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sz="100"/>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sz="100"/>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sz="100"/>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sz="100"/>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sz="100"/>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sz="100"/>
              </a:p>
            </p:txBody>
          </p:sp>
        </p:grpSp>
        <p:sp>
          <p:nvSpPr>
            <p:cNvPr id="24" name="文本框 23"/>
            <p:cNvSpPr txBox="1"/>
            <p:nvPr/>
          </p:nvSpPr>
          <p:spPr>
            <a:xfrm>
              <a:off x="6717" y="2809"/>
              <a:ext cx="1824" cy="773"/>
            </a:xfrm>
            <a:prstGeom prst="rect">
              <a:avLst/>
            </a:prstGeom>
            <a:noFill/>
          </p:spPr>
          <p:txBody>
            <a:bodyPr wrap="none" rtlCol="0">
              <a:spAutoFit/>
            </a:bodyPr>
            <a:p>
              <a:r>
                <a:rPr lang="zh-CN" altLang="en-US" sz="1800" b="1">
                  <a:solidFill>
                    <a:srgbClr val="B82B14"/>
                  </a:solidFill>
                  <a:latin typeface="微软雅黑" panose="020B0503020204020204" charset="-122"/>
                  <a:ea typeface="微软雅黑" panose="020B0503020204020204" charset="-122"/>
                </a:rPr>
                <a:t>小提示</a:t>
              </a:r>
              <a:endParaRPr lang="zh-CN" altLang="en-US" sz="18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700"/>
              <a:ext cx="11103" cy="5051"/>
              <a:chOff x="7215" y="2696"/>
              <a:chExt cx="10256" cy="4766"/>
            </a:xfrm>
          </p:grpSpPr>
          <p:cxnSp>
            <p:nvCxnSpPr>
              <p:cNvPr id="10247" name="直接连接符 26"/>
              <p:cNvCxnSpPr/>
              <p:nvPr/>
            </p:nvCxnSpPr>
            <p:spPr>
              <a:xfrm flipV="1">
                <a:off x="7215" y="269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447"/>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8775" y="1807210"/>
            <a:ext cx="8721090" cy="4221480"/>
            <a:chOff x="849" y="1941"/>
            <a:chExt cx="18000" cy="7519"/>
          </a:xfrm>
        </p:grpSpPr>
        <p:sp>
          <p:nvSpPr>
            <p:cNvPr id="20" name="Freeform 25"/>
            <p:cNvSpPr>
              <a:spLocks noEditPoints="1"/>
            </p:cNvSpPr>
            <p:nvPr/>
          </p:nvSpPr>
          <p:spPr bwMode="auto">
            <a:xfrm>
              <a:off x="849" y="4286"/>
              <a:ext cx="2213" cy="3406"/>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51428" tIns="25713" rIns="51428" bIns="25713"/>
            <a:p>
              <a:endParaRPr lang="zh-CN" altLang="en-US" sz="100"/>
            </a:p>
          </p:txBody>
        </p:sp>
        <p:grpSp>
          <p:nvGrpSpPr>
            <p:cNvPr id="7" name="组合 6"/>
            <p:cNvGrpSpPr/>
            <p:nvPr/>
          </p:nvGrpSpPr>
          <p:grpSpPr>
            <a:xfrm>
              <a:off x="3738" y="1941"/>
              <a:ext cx="15111" cy="7519"/>
              <a:chOff x="2120" y="2719"/>
              <a:chExt cx="16389" cy="8074"/>
            </a:xfrm>
          </p:grpSpPr>
          <p:grpSp>
            <p:nvGrpSpPr>
              <p:cNvPr id="12" name="组合 11"/>
              <p:cNvGrpSpPr/>
              <p:nvPr/>
            </p:nvGrpSpPr>
            <p:grpSpPr bwMode="auto">
              <a:xfrm>
                <a:off x="2120" y="2719"/>
                <a:ext cx="16389" cy="8074"/>
                <a:chOff x="3881" y="3189"/>
                <a:chExt cx="13409" cy="6390"/>
              </a:xfrm>
            </p:grpSpPr>
            <p:sp>
              <p:nvSpPr>
                <p:cNvPr id="13" name="矩形 8"/>
                <p:cNvSpPr/>
                <p:nvPr/>
              </p:nvSpPr>
              <p:spPr>
                <a:xfrm>
                  <a:off x="3881" y="4070"/>
                  <a:ext cx="13409" cy="5509"/>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91437" tIns="45718" rIns="91437" bIns="45718" anchor="ctr"/>
                <a:p>
                  <a:pPr algn="ctr">
                    <a:buFont typeface="Arial" panose="020B0604020202020204" pitchFamily="34" charset="0"/>
                    <a:buNone/>
                    <a:defRPr/>
                  </a:pPr>
                  <a:endParaRPr sz="3075">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14" name="矩形 9"/>
                <p:cNvSpPr>
                  <a:spLocks noChangeArrowheads="1"/>
                </p:cNvSpPr>
                <p:nvPr/>
              </p:nvSpPr>
              <p:spPr bwMode="auto">
                <a:xfrm>
                  <a:off x="7735" y="3189"/>
                  <a:ext cx="6214" cy="892"/>
                </a:xfrm>
                <a:prstGeom prst="rect">
                  <a:avLst/>
                </a:prstGeom>
                <a:solidFill>
                  <a:srgbClr val="1D4E74"/>
                </a:solidFill>
                <a:ln w="9525">
                  <a:noFill/>
                  <a:miter lim="800000"/>
                </a:ln>
              </p:spPr>
              <p:txBody>
                <a:bodyPr lIns="91437" tIns="45718" rIns="91437" bIns="45718" anchor="ctr"/>
                <a:p>
                  <a:pPr algn="ctr">
                    <a:buFont typeface="Arial" panose="020B0604020202020204" pitchFamily="34" charset="0"/>
                    <a:buNone/>
                  </a:pPr>
                  <a:r>
                    <a:rPr lang="zh-CN" altLang="en-US" sz="2100" b="1">
                      <a:solidFill>
                        <a:schemeClr val="bg1"/>
                      </a:solidFill>
                      <a:latin typeface="微软雅黑" panose="020B0503020204020204" charset="-122"/>
                      <a:ea typeface="微软雅黑" panose="020B0503020204020204" charset="-122"/>
                      <a:cs typeface="Hiragino Sans GB W3"/>
                      <a:sym typeface="+mn-ea"/>
                    </a:rPr>
                    <a:t>包装的概念</a:t>
                  </a:r>
                  <a:endParaRPr lang="zh-CN" altLang="en-US" sz="21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15" name="矩形 4"/>
              <p:cNvSpPr>
                <a:spLocks noChangeArrowheads="1"/>
              </p:cNvSpPr>
              <p:nvPr/>
            </p:nvSpPr>
            <p:spPr bwMode="auto">
              <a:xfrm>
                <a:off x="2415" y="4039"/>
                <a:ext cx="15910" cy="5298"/>
              </a:xfrm>
              <a:prstGeom prst="rect">
                <a:avLst/>
              </a:prstGeom>
              <a:noFill/>
              <a:ln w="9525">
                <a:noFill/>
                <a:miter lim="800000"/>
              </a:ln>
            </p:spPr>
            <p:txBody>
              <a:bodyPr wrap="square" lIns="0" tIns="0" rIns="0" bIns="0">
                <a:spAutoFit/>
              </a:bodyPr>
              <a:p>
                <a:pPr indent="457200" algn="l" fontAlgn="auto">
                  <a:lnSpc>
                    <a:spcPct val="150000"/>
                  </a:lnSpc>
                </a:pPr>
                <a:r>
                  <a:rPr sz="1500">
                    <a:solidFill>
                      <a:srgbClr val="1B2F47"/>
                    </a:solidFill>
                    <a:latin typeface="微软雅黑" panose="020B0503020204020204" charset="-122"/>
                    <a:ea typeface="微软雅黑" panose="020B0503020204020204" charset="-122"/>
                    <a:sym typeface="+mn-ea"/>
                  </a:rPr>
                  <a:t>随着包装行业的发展，现在只要是市场上卖的产品，都会有包装。包装不仅能起到保护产品的作用，同时也方便了货物的运输、储存，更为重要的是，一个好的包装可以引起消费者的注意，激发消费者的购买欲望。因此，生产者在产品包装上也下足了功夫，希望通过包装来促进产品的销售（如图所示）。</a:t>
                </a:r>
                <a:endParaRPr sz="1500">
                  <a:solidFill>
                    <a:srgbClr val="1B2F47"/>
                  </a:solidFill>
                  <a:latin typeface="微软雅黑" panose="020B0503020204020204" charset="-122"/>
                  <a:ea typeface="微软雅黑" panose="020B0503020204020204" charset="-122"/>
                  <a:sym typeface="+mn-ea"/>
                </a:endParaRPr>
              </a:p>
              <a:p>
                <a:pPr indent="457200" algn="l" fontAlgn="auto">
                  <a:lnSpc>
                    <a:spcPct val="150000"/>
                  </a:lnSpc>
                </a:pPr>
                <a:r>
                  <a:rPr sz="1500">
                    <a:solidFill>
                      <a:srgbClr val="1B2F47"/>
                    </a:solidFill>
                    <a:latin typeface="微软雅黑" panose="020B0503020204020204" charset="-122"/>
                    <a:ea typeface="微软雅黑" panose="020B0503020204020204" charset="-122"/>
                    <a:sym typeface="+mn-ea"/>
                  </a:rPr>
                  <a:t>我国国家标准《物流术语》（GB/T 18354-2006）中包装的定义：</a:t>
                </a:r>
                <a:r>
                  <a:rPr sz="1500">
                    <a:solidFill>
                      <a:srgbClr val="FF0000"/>
                    </a:solidFill>
                    <a:latin typeface="微软雅黑" panose="020B0503020204020204" charset="-122"/>
                    <a:ea typeface="微软雅黑" panose="020B0503020204020204" charset="-122"/>
                    <a:sym typeface="+mn-ea"/>
                  </a:rPr>
                  <a:t>包装是指为在流通过程中保护产品、方便储运、促进销售，按一定技术方法而采用的容器、材料及辅助物等的总体名称。</a:t>
                </a:r>
                <a:r>
                  <a:rPr sz="1500">
                    <a:solidFill>
                      <a:srgbClr val="1B2F47"/>
                    </a:solidFill>
                    <a:latin typeface="微软雅黑" panose="020B0503020204020204" charset="-122"/>
                    <a:ea typeface="微软雅黑" panose="020B0503020204020204" charset="-122"/>
                    <a:sym typeface="+mn-ea"/>
                  </a:rPr>
                  <a:t>也指为了达到上述目的而采用容器、材料和辅助物的过程中施加一定技术方法等的操作活动。</a:t>
                </a:r>
                <a:endParaRPr sz="1500">
                  <a:solidFill>
                    <a:srgbClr val="1B2F47"/>
                  </a:solidFill>
                  <a:latin typeface="微软雅黑" panose="020B0503020204020204" charset="-122"/>
                  <a:ea typeface="微软雅黑" panose="020B0503020204020204" charset="-122"/>
                  <a:sym typeface="+mn-ea"/>
                </a:endParaRPr>
              </a:p>
            </p:txBody>
          </p:sp>
        </p:grpSp>
      </p:grpSp>
      <p:sp>
        <p:nvSpPr>
          <p:cNvPr id="6146"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zh-CN" altLang="en-US" sz="2800" dirty="0">
                <a:solidFill>
                  <a:schemeClr val="tx1"/>
                </a:solidFill>
                <a:latin typeface="+mn-lt"/>
                <a:ea typeface="宋体" panose="02010600030101010101" pitchFamily="2" charset="-122"/>
                <a:cs typeface="+mn-cs"/>
                <a:sym typeface="+mn-ea"/>
              </a:rPr>
              <a:t>8.1.1 包装的定义</a:t>
            </a:r>
            <a:br>
              <a:rPr lang="zh-CN" altLang="en-US" b="1" kern="0" dirty="0">
                <a:latin typeface="+mn-lt"/>
              </a:rPr>
            </a:br>
            <a:endParaRPr lang="zh-CN"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0" y="1208246"/>
            <a:ext cx="1474946"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135731" y="1231106"/>
            <a:ext cx="1339691"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对点案例</a:t>
            </a:r>
            <a:endParaRPr lang="zh-CN" altLang="en-US" sz="2100" b="1">
              <a:solidFill>
                <a:schemeClr val="bg1"/>
              </a:solidFill>
              <a:latin typeface="微软雅黑" panose="020B0503020204020204" charset="-122"/>
              <a:ea typeface="微软雅黑" panose="020B0503020204020204" charset="-122"/>
              <a:sym typeface="+mn-ea"/>
            </a:endParaRPr>
          </a:p>
        </p:txBody>
      </p:sp>
      <p:sp>
        <p:nvSpPr>
          <p:cNvPr id="6" name="矩形: 圆角 11"/>
          <p:cNvSpPr/>
          <p:nvPr/>
        </p:nvSpPr>
        <p:spPr>
          <a:xfrm>
            <a:off x="1" y="936058"/>
            <a:ext cx="1385888" cy="269132"/>
          </a:xfrm>
          <a:prstGeom prst="roundRect">
            <a:avLst>
              <a:gd name="adj" fmla="val 0"/>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8" name="直接连接符 7"/>
          <p:cNvCxnSpPr/>
          <p:nvPr/>
        </p:nvCxnSpPr>
        <p:spPr>
          <a:xfrm flipH="1">
            <a:off x="241239"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8508575" y="5663878"/>
            <a:ext cx="331470" cy="252730"/>
          </a:xfrm>
          <a:prstGeom prst="rect">
            <a:avLst/>
          </a:prstGeom>
          <a:noFill/>
        </p:spPr>
        <p:txBody>
          <a:bodyPr wrap="none" rtlCol="0">
            <a:spAutoFit/>
          </a:bodyPr>
          <a:lstStyle/>
          <a:p>
            <a:r>
              <a:rPr lang="en-US" sz="1050" b="1" dirty="0">
                <a:solidFill>
                  <a:schemeClr val="bg1"/>
                </a:solidFill>
                <a:latin typeface="Arial" panose="020B0604020202020204" pitchFamily="34" charset="0"/>
                <a:cs typeface="Arial" panose="020B0604020202020204" pitchFamily="34" charset="0"/>
              </a:rPr>
              <a:t>04</a:t>
            </a:r>
            <a:endParaRPr lang="en-US" sz="1050" b="1" dirty="0">
              <a:solidFill>
                <a:schemeClr val="bg1"/>
              </a:solidFill>
              <a:latin typeface="Arial" panose="020B0604020202020204" pitchFamily="34" charset="0"/>
              <a:cs typeface="Arial" panose="020B0604020202020204" pitchFamily="34" charset="0"/>
            </a:endParaRPr>
          </a:p>
        </p:txBody>
      </p:sp>
      <p:grpSp>
        <p:nvGrpSpPr>
          <p:cNvPr id="38" name="组合 37"/>
          <p:cNvGrpSpPr/>
          <p:nvPr/>
        </p:nvGrpSpPr>
        <p:grpSpPr>
          <a:xfrm>
            <a:off x="111443" y="2292668"/>
            <a:ext cx="2593181" cy="2593181"/>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0"/>
              </a:p>
            </p:txBody>
          </p:sp>
          <p:sp>
            <p:nvSpPr>
              <p:cNvPr id="9" name="文本框 8"/>
              <p:cNvSpPr txBox="1"/>
              <p:nvPr/>
            </p:nvSpPr>
            <p:spPr>
              <a:xfrm>
                <a:off x="4335" y="4022"/>
                <a:ext cx="1590" cy="214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2" name="文本框 11"/>
              <p:cNvSpPr txBox="1"/>
              <p:nvPr/>
            </p:nvSpPr>
            <p:spPr>
              <a:xfrm>
                <a:off x="2567" y="7174"/>
                <a:ext cx="1590" cy="214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sp>
            <p:nvSpPr>
              <p:cNvPr id="13" name="文本框 12"/>
              <p:cNvSpPr txBox="1"/>
              <p:nvPr/>
            </p:nvSpPr>
            <p:spPr>
              <a:xfrm>
                <a:off x="6471" y="7214"/>
                <a:ext cx="1590" cy="2143"/>
              </a:xfrm>
              <a:prstGeom prst="rect">
                <a:avLst/>
              </a:prstGeom>
              <a:noFill/>
            </p:spPr>
            <p:txBody>
              <a:bodyPr wrap="square" rtlCol="0">
                <a:spAutoFit/>
              </a:bodyPr>
              <a:p>
                <a:r>
                  <a:rPr lang="zh-CN" altLang="en-US" sz="1800" b="1">
                    <a:latin typeface="微软雅黑" panose="020B0503020204020204" charset="-122"/>
                    <a:ea typeface="微软雅黑" panose="020B0503020204020204" charset="-122"/>
                  </a:rPr>
                  <a:t>案  例</a:t>
                </a:r>
                <a:endParaRPr lang="zh-CN" altLang="en-US" sz="1800" b="1">
                  <a:latin typeface="微软雅黑" panose="020B0503020204020204" charset="-122"/>
                  <a:ea typeface="微软雅黑" panose="020B0503020204020204" charset="-122"/>
                </a:endParaRPr>
              </a:p>
            </p:txBody>
          </p:sp>
        </p:grpSp>
      </p:grpSp>
      <p:grpSp>
        <p:nvGrpSpPr>
          <p:cNvPr id="16" name="组合 15"/>
          <p:cNvGrpSpPr/>
          <p:nvPr/>
        </p:nvGrpSpPr>
        <p:grpSpPr>
          <a:xfrm>
            <a:off x="3053222" y="2406301"/>
            <a:ext cx="5617053" cy="2663445"/>
            <a:chOff x="7466" y="5307"/>
            <a:chExt cx="11388" cy="5593"/>
          </a:xfrm>
        </p:grpSpPr>
        <p:grpSp>
          <p:nvGrpSpPr>
            <p:cNvPr id="39" name="组合 38"/>
            <p:cNvGrpSpPr/>
            <p:nvPr/>
          </p:nvGrpSpPr>
          <p:grpSpPr>
            <a:xfrm>
              <a:off x="7467" y="5307"/>
              <a:ext cx="10836" cy="5593"/>
              <a:chOff x="9623" y="5554"/>
              <a:chExt cx="9075" cy="3725"/>
            </a:xfrm>
          </p:grpSpPr>
          <p:sp>
            <p:nvSpPr>
              <p:cNvPr id="75" name="圆角矩形 74"/>
              <p:cNvSpPr/>
              <p:nvPr/>
            </p:nvSpPr>
            <p:spPr>
              <a:xfrm rot="5400000">
                <a:off x="14663" y="1599"/>
                <a:ext cx="80" cy="7989"/>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sp>
            <p:nvSpPr>
              <p:cNvPr id="14" name="圆角矩形 13"/>
              <p:cNvSpPr/>
              <p:nvPr/>
            </p:nvSpPr>
            <p:spPr>
              <a:xfrm rot="5400000">
                <a:off x="13653" y="5168"/>
                <a:ext cx="80" cy="8141"/>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100"/>
              </a:p>
            </p:txBody>
          </p:sp>
        </p:grpSp>
        <p:sp>
          <p:nvSpPr>
            <p:cNvPr id="15" name="文本框 14"/>
            <p:cNvSpPr txBox="1"/>
            <p:nvPr/>
          </p:nvSpPr>
          <p:spPr>
            <a:xfrm>
              <a:off x="7466" y="5450"/>
              <a:ext cx="11388" cy="5282"/>
            </a:xfrm>
            <a:prstGeom prst="rect">
              <a:avLst/>
            </a:prstGeom>
            <a:noFill/>
          </p:spPr>
          <p:txBody>
            <a:bodyPr wrap="square" rtlCol="0">
              <a:spAutoFit/>
            </a:bodyPr>
            <a:p>
              <a:pPr indent="457200" fontAlgn="auto">
                <a:lnSpc>
                  <a:spcPct val="150000"/>
                </a:lnSpc>
              </a:pPr>
              <a:r>
                <a:rPr lang="en-US" altLang="zh-CN" sz="1500">
                  <a:solidFill>
                    <a:srgbClr val="1B2F47"/>
                  </a:solidFill>
                  <a:latin typeface="微软雅黑" panose="020B0503020204020204" charset="-122"/>
                  <a:ea typeface="微软雅黑" panose="020B0503020204020204" charset="-122"/>
                </a:rPr>
                <a:t> </a:t>
              </a:r>
              <a:r>
                <a:rPr lang="zh-CN" altLang="en-US" sz="1500">
                  <a:solidFill>
                    <a:srgbClr val="1B2F47"/>
                  </a:solidFill>
                  <a:latin typeface="微软雅黑" panose="020B0503020204020204" charset="-122"/>
                  <a:ea typeface="微软雅黑" panose="020B0503020204020204" charset="-122"/>
                </a:rPr>
                <a:t>20</a:t>
              </a:r>
              <a:r>
                <a:rPr lang="en-US" altLang="zh-CN" sz="1500">
                  <a:solidFill>
                    <a:srgbClr val="1B2F47"/>
                  </a:solidFill>
                  <a:latin typeface="微软雅黑" panose="020B0503020204020204" charset="-122"/>
                  <a:ea typeface="微软雅黑" panose="020B0503020204020204" charset="-122"/>
                </a:rPr>
                <a:t>20</a:t>
              </a:r>
              <a:r>
                <a:rPr lang="zh-CN" altLang="en-US" sz="1500">
                  <a:solidFill>
                    <a:srgbClr val="1B2F47"/>
                  </a:solidFill>
                  <a:latin typeface="微软雅黑" panose="020B0503020204020204" charset="-122"/>
                  <a:ea typeface="微软雅黑" panose="020B0503020204020204" charset="-122"/>
                </a:rPr>
                <a:t>年7月，吴先生在网上订购了一套景德镇陶瓷碗。经过三天的等待，吴先生接到了快递公司的取件电话。拿到快件的时候，看着完整无缺的外包装，吴先生终于松了一口气。可是当他兴高采烈的回到家把快件打开时，发现里面有两个碗破裂了。再仔细一看，碗四周并没有用其他材料填充，应该是在运输的过程中由于急刹车、转弯、颠簸等情况下发生了碰撞，导致碗破裂了。那么，快递公司在包装类似货物时应该注意什么？</a:t>
              </a:r>
              <a:endParaRPr lang="zh-CN" altLang="en-US" sz="1500">
                <a:solidFill>
                  <a:srgbClr val="1B2F47"/>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668655" y="2558891"/>
            <a:ext cx="7945755" cy="1740218"/>
            <a:chOff x="1158" y="4206"/>
            <a:chExt cx="17352" cy="3800"/>
          </a:xfrm>
        </p:grpSpPr>
        <p:pic>
          <p:nvPicPr>
            <p:cNvPr id="2" name="图片 17" descr="保护"/>
            <p:cNvPicPr>
              <a:picLocks noChangeAspect="1"/>
            </p:cNvPicPr>
            <p:nvPr/>
          </p:nvPicPr>
          <p:blipFill>
            <a:blip r:embed="rId1"/>
            <a:stretch>
              <a:fillRect/>
            </a:stretch>
          </p:blipFill>
          <p:spPr>
            <a:xfrm>
              <a:off x="1158" y="4209"/>
              <a:ext cx="5059" cy="3797"/>
            </a:xfrm>
            <a:prstGeom prst="rect">
              <a:avLst/>
            </a:prstGeom>
            <a:noFill/>
            <a:ln w="9525">
              <a:noFill/>
            </a:ln>
          </p:spPr>
        </p:pic>
        <p:pic>
          <p:nvPicPr>
            <p:cNvPr id="7" name="图片 18" descr="方便储运"/>
            <p:cNvPicPr>
              <a:picLocks noChangeAspect="1"/>
            </p:cNvPicPr>
            <p:nvPr/>
          </p:nvPicPr>
          <p:blipFill>
            <a:blip r:embed="rId2"/>
            <a:stretch>
              <a:fillRect/>
            </a:stretch>
          </p:blipFill>
          <p:spPr>
            <a:xfrm>
              <a:off x="6514" y="4206"/>
              <a:ext cx="6603" cy="3789"/>
            </a:xfrm>
            <a:prstGeom prst="rect">
              <a:avLst/>
            </a:prstGeom>
            <a:noFill/>
            <a:ln w="9525">
              <a:noFill/>
            </a:ln>
          </p:spPr>
        </p:pic>
        <p:pic>
          <p:nvPicPr>
            <p:cNvPr id="9" name="图片 19" descr="包装"/>
            <p:cNvPicPr>
              <a:picLocks noChangeAspect="1"/>
            </p:cNvPicPr>
            <p:nvPr/>
          </p:nvPicPr>
          <p:blipFill>
            <a:blip r:embed="rId3"/>
            <a:srcRect l="3067" t="10620" r="4909" b="7080"/>
            <a:stretch>
              <a:fillRect/>
            </a:stretch>
          </p:blipFill>
          <p:spPr>
            <a:xfrm>
              <a:off x="12420" y="4206"/>
              <a:ext cx="6090" cy="3800"/>
            </a:xfrm>
            <a:prstGeom prst="rect">
              <a:avLst/>
            </a:prstGeom>
            <a:noFill/>
            <a:ln w="9525">
              <a:noFill/>
            </a:ln>
          </p:spPr>
        </p:pic>
      </p:grpSp>
      <p:sp>
        <p:nvSpPr>
          <p:cNvPr id="12" name="文本框 11"/>
          <p:cNvSpPr txBox="1"/>
          <p:nvPr/>
        </p:nvSpPr>
        <p:spPr>
          <a:xfrm>
            <a:off x="3121343" y="4597241"/>
            <a:ext cx="1864995" cy="414020"/>
          </a:xfrm>
          <a:prstGeom prst="rect">
            <a:avLst/>
          </a:prstGeom>
          <a:noFill/>
        </p:spPr>
        <p:txBody>
          <a:bodyPr wrap="square" rtlCol="0">
            <a:spAutoFit/>
          </a:bodyPr>
          <a:p>
            <a:pPr algn="l">
              <a:lnSpc>
                <a:spcPct val="150000"/>
              </a:lnSpc>
            </a:pPr>
            <a:r>
              <a:rPr lang="en-US" sz="1400">
                <a:solidFill>
                  <a:srgbClr val="1B2F47"/>
                </a:solidFill>
                <a:latin typeface="微软雅黑" panose="020B0503020204020204" charset="-122"/>
                <a:ea typeface="微软雅黑" panose="020B0503020204020204" charset="-122"/>
              </a:rPr>
              <a:t>    </a:t>
            </a:r>
            <a:r>
              <a:rPr sz="1400">
                <a:solidFill>
                  <a:srgbClr val="1B2F47"/>
                </a:solidFill>
                <a:latin typeface="微软雅黑" panose="020B0503020204020204" charset="-122"/>
                <a:ea typeface="微软雅黑" panose="020B0503020204020204" charset="-122"/>
              </a:rPr>
              <a:t>图</a:t>
            </a:r>
            <a:r>
              <a:rPr lang="en-US" sz="1400">
                <a:solidFill>
                  <a:srgbClr val="1B2F47"/>
                </a:solidFill>
                <a:latin typeface="微软雅黑" panose="020B0503020204020204" charset="-122"/>
                <a:ea typeface="微软雅黑" panose="020B0503020204020204" charset="-122"/>
              </a:rPr>
              <a:t>   </a:t>
            </a:r>
            <a:r>
              <a:rPr sz="1400">
                <a:solidFill>
                  <a:srgbClr val="1B2F47"/>
                </a:solidFill>
                <a:latin typeface="微软雅黑" panose="020B0503020204020204" charset="-122"/>
                <a:ea typeface="微软雅黑" panose="020B0503020204020204" charset="-122"/>
              </a:rPr>
              <a:t> 各类包装</a:t>
            </a:r>
            <a:endParaRPr sz="1400">
              <a:solidFill>
                <a:srgbClr val="1B2F47"/>
              </a:solidFill>
              <a:latin typeface="微软雅黑" panose="020B0503020204020204" charset="-122"/>
              <a:ea typeface="微软雅黑" panose="020B0503020204020204" charset="-122"/>
            </a:endParaRPr>
          </a:p>
        </p:txBody>
      </p:sp>
      <p:sp>
        <p:nvSpPr>
          <p:cNvPr id="6146"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zh-CN" altLang="en-US" sz="2800" dirty="0">
                <a:solidFill>
                  <a:schemeClr val="tx1"/>
                </a:solidFill>
                <a:latin typeface="+mn-lt"/>
                <a:ea typeface="宋体" panose="02010600030101010101" pitchFamily="2" charset="-122"/>
                <a:cs typeface="+mn-cs"/>
                <a:sym typeface="+mn-ea"/>
              </a:rPr>
              <a:t>8.1.1 包装的定义</a:t>
            </a:r>
            <a:br>
              <a:rPr lang="zh-CN" altLang="en-US" b="1" kern="0" dirty="0">
                <a:latin typeface="+mn-lt"/>
              </a:rPr>
            </a:br>
            <a:endParaRPr lang="zh-CN"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065848" y="2365058"/>
            <a:ext cx="7158038" cy="2863215"/>
            <a:chOff x="2088" y="2671"/>
            <a:chExt cx="15030" cy="6012"/>
          </a:xfrm>
        </p:grpSpPr>
        <p:sp>
          <p:nvSpPr>
            <p:cNvPr id="28" name="矩形 27"/>
            <p:cNvSpPr/>
            <p:nvPr/>
          </p:nvSpPr>
          <p:spPr bwMode="auto">
            <a:xfrm>
              <a:off x="2088" y="2671"/>
              <a:ext cx="6579" cy="793"/>
            </a:xfrm>
            <a:prstGeom prst="rect">
              <a:avLst/>
            </a:prstGeom>
            <a:solidFill>
              <a:srgbClr val="E74127"/>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35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0" name="矩形 29"/>
            <p:cNvSpPr/>
            <p:nvPr/>
          </p:nvSpPr>
          <p:spPr bwMode="auto">
            <a:xfrm flipH="1">
              <a:off x="2088" y="3709"/>
              <a:ext cx="113" cy="4422"/>
            </a:xfrm>
            <a:prstGeom prst="rect">
              <a:avLst/>
            </a:prstGeom>
            <a:gradFill>
              <a:gsLst>
                <a:gs pos="100000">
                  <a:srgbClr val="FFDFD2"/>
                </a:gs>
                <a:gs pos="66000">
                  <a:srgbClr val="FE4444">
                    <a:alpha val="100000"/>
                  </a:srgbClr>
                </a:gs>
                <a:gs pos="65000">
                  <a:srgbClr val="FD4444">
                    <a:alpha val="100000"/>
                  </a:srgbClr>
                </a:gs>
                <a:gs pos="59000">
                  <a:srgbClr val="FB4444">
                    <a:alpha val="100000"/>
                  </a:srgbClr>
                </a:gs>
                <a:gs pos="49000">
                  <a:srgbClr val="F74343">
                    <a:alpha val="100000"/>
                  </a:srgbClr>
                </a:gs>
                <a:gs pos="35000">
                  <a:srgbClr val="EF4141">
                    <a:alpha val="100000"/>
                  </a:srgbClr>
                </a:gs>
                <a:gs pos="30000">
                  <a:srgbClr val="E03E3E">
                    <a:alpha val="100000"/>
                  </a:srgbClr>
                </a:gs>
                <a:gs pos="19000">
                  <a:srgbClr val="C13838">
                    <a:alpha val="100000"/>
                  </a:srgbClr>
                </a:gs>
                <a:gs pos="71000">
                  <a:srgbClr val="FE4444"/>
                </a:gs>
                <a:gs pos="0">
                  <a:srgbClr val="832B2B"/>
                </a:gs>
              </a:gsLst>
              <a:lin ang="5400000" scaled="0"/>
            </a:gradFill>
            <a:ln w="9525" cap="flat" cmpd="sng" algn="ctr">
              <a:noFill/>
              <a:prstDash val="solid"/>
              <a:round/>
              <a:headEnd type="none" w="med" len="med"/>
              <a:tailEnd type="none" w="med" len="med"/>
            </a:ln>
            <a:effectLst>
              <a:outerShdw dist="50800" dir="5400000" algn="ctr" rotWithShape="0">
                <a:srgbClr val="000000">
                  <a:alpha val="0"/>
                </a:srgbClr>
              </a:outerShdw>
            </a:effectLst>
          </p:spPr>
          <p:txBody>
            <a:bodyPr vert="horz" wrap="square" lIns="68580" tIns="34290" rIns="68580" bIns="3429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35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9" name="文本框 8"/>
            <p:cNvSpPr txBox="1"/>
            <p:nvPr/>
          </p:nvSpPr>
          <p:spPr>
            <a:xfrm>
              <a:off x="2088" y="2689"/>
              <a:ext cx="6579" cy="773"/>
            </a:xfrm>
            <a:prstGeom prst="rect">
              <a:avLst/>
            </a:prstGeom>
            <a:noFill/>
          </p:spPr>
          <p:txBody>
            <a:bodyPr wrap="square" rtlCol="0">
              <a:spAutoFit/>
            </a:bodyPr>
            <a:p>
              <a:pPr algn="ctr"/>
              <a:r>
                <a:rPr lang="zh-CN" altLang="en-US" sz="1800" b="1">
                  <a:solidFill>
                    <a:schemeClr val="bg1"/>
                  </a:solidFill>
                  <a:latin typeface="微软雅黑" panose="020B0503020204020204" charset="-122"/>
                  <a:ea typeface="微软雅黑" panose="020B0503020204020204" charset="-122"/>
                </a:rPr>
                <a:t>一是从静态方面看</a:t>
              </a:r>
              <a:endParaRPr lang="zh-CN" altLang="en-US" sz="1800" b="1">
                <a:solidFill>
                  <a:schemeClr val="bg1"/>
                </a:solidFill>
                <a:latin typeface="微软雅黑" panose="020B0503020204020204" charset="-122"/>
                <a:ea typeface="微软雅黑" panose="020B0503020204020204" charset="-122"/>
              </a:endParaRPr>
            </a:p>
          </p:txBody>
        </p:sp>
        <p:sp>
          <p:nvSpPr>
            <p:cNvPr id="16" name="文本框 15"/>
            <p:cNvSpPr txBox="1"/>
            <p:nvPr/>
          </p:nvSpPr>
          <p:spPr>
            <a:xfrm>
              <a:off x="2362" y="3452"/>
              <a:ext cx="6304" cy="2372"/>
            </a:xfrm>
            <a:prstGeom prst="rect">
              <a:avLst/>
            </a:prstGeom>
            <a:noFill/>
            <a:ln w="9525">
              <a:noFill/>
            </a:ln>
          </p:spPr>
          <p:txBody>
            <a:bodyPr wrap="square">
              <a:spAutoFit/>
            </a:bodyPr>
            <a:p>
              <a:pPr marL="0" indent="0" algn="l">
                <a:lnSpc>
                  <a:spcPct val="150000"/>
                </a:lnSpc>
              </a:pPr>
              <a:r>
                <a:rPr sz="1500" u="none">
                  <a:solidFill>
                    <a:srgbClr val="1B2F47"/>
                  </a:solidFill>
                  <a:latin typeface="微软雅黑" panose="020B0503020204020204" charset="-122"/>
                  <a:ea typeface="微软雅黑" panose="020B0503020204020204" charset="-122"/>
                  <a:cs typeface="宋体" panose="02010600030101010101" pitchFamily="2" charset="-122"/>
                </a:rPr>
                <a:t>指能合理容纳商品，抵抗外力，保护宣传商品，促进商品销售的物体，如</a:t>
              </a:r>
              <a:r>
                <a:rPr sz="1500" u="none">
                  <a:solidFill>
                    <a:srgbClr val="FF0000"/>
                  </a:solidFill>
                  <a:latin typeface="微软雅黑" panose="020B0503020204020204" charset="-122"/>
                  <a:ea typeface="微软雅黑" panose="020B0503020204020204" charset="-122"/>
                  <a:cs typeface="宋体" panose="02010600030101010101" pitchFamily="2" charset="-122"/>
                </a:rPr>
                <a:t>包装容器</a:t>
              </a:r>
              <a:r>
                <a:rPr sz="1500" u="none">
                  <a:solidFill>
                    <a:srgbClr val="1B2F47"/>
                  </a:solidFill>
                  <a:latin typeface="微软雅黑" panose="020B0503020204020204" charset="-122"/>
                  <a:ea typeface="微软雅黑" panose="020B0503020204020204" charset="-122"/>
                  <a:cs typeface="宋体" panose="02010600030101010101" pitchFamily="2" charset="-122"/>
                </a:rPr>
                <a:t>等；</a:t>
              </a:r>
              <a:endParaRPr sz="1500" u="none">
                <a:solidFill>
                  <a:srgbClr val="1B2F47"/>
                </a:solidFill>
                <a:latin typeface="微软雅黑" panose="020B0503020204020204" charset="-122"/>
                <a:ea typeface="微软雅黑" panose="020B0503020204020204" charset="-122"/>
                <a:cs typeface="宋体" panose="02010600030101010101" pitchFamily="2" charset="-122"/>
              </a:endParaRPr>
            </a:p>
          </p:txBody>
        </p:sp>
        <p:sp>
          <p:nvSpPr>
            <p:cNvPr id="17" name="矩形 16"/>
            <p:cNvSpPr/>
            <p:nvPr/>
          </p:nvSpPr>
          <p:spPr bwMode="auto">
            <a:xfrm>
              <a:off x="10132" y="2689"/>
              <a:ext cx="6579" cy="793"/>
            </a:xfrm>
            <a:prstGeom prst="rect">
              <a:avLst/>
            </a:prstGeom>
            <a:solidFill>
              <a:srgbClr val="1B2F47"/>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35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8" name="矩形 17"/>
            <p:cNvSpPr/>
            <p:nvPr/>
          </p:nvSpPr>
          <p:spPr bwMode="auto">
            <a:xfrm flipH="1">
              <a:off x="10132" y="3727"/>
              <a:ext cx="113" cy="4422"/>
            </a:xfrm>
            <a:prstGeom prst="rect">
              <a:avLst/>
            </a:prstGeom>
            <a:gradFill>
              <a:gsLst>
                <a:gs pos="78000">
                  <a:srgbClr val="94A5AC">
                    <a:alpha val="100000"/>
                  </a:srgbClr>
                </a:gs>
                <a:gs pos="26000">
                  <a:srgbClr val="294A5A"/>
                </a:gs>
                <a:gs pos="100000">
                  <a:srgbClr val="FFFFFE"/>
                </a:gs>
              </a:gsLst>
              <a:lin ang="5400000" scaled="0"/>
            </a:gra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35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9" name="文本框 18"/>
            <p:cNvSpPr txBox="1"/>
            <p:nvPr/>
          </p:nvSpPr>
          <p:spPr>
            <a:xfrm>
              <a:off x="10608" y="2707"/>
              <a:ext cx="5834" cy="773"/>
            </a:xfrm>
            <a:prstGeom prst="rect">
              <a:avLst/>
            </a:prstGeom>
            <a:noFill/>
          </p:spPr>
          <p:txBody>
            <a:bodyPr wrap="square" rtlCol="0">
              <a:spAutoFit/>
            </a:bodyPr>
            <a:p>
              <a:pPr algn="ctr"/>
              <a:r>
                <a:rPr lang="zh-CN" altLang="en-US" sz="1800" b="1">
                  <a:solidFill>
                    <a:schemeClr val="bg1"/>
                  </a:solidFill>
                  <a:latin typeface="微软雅黑" panose="020B0503020204020204" charset="-122"/>
                  <a:ea typeface="微软雅黑" panose="020B0503020204020204" charset="-122"/>
                </a:rPr>
                <a:t>二是从动态方面看</a:t>
              </a:r>
              <a:endParaRPr lang="zh-CN" altLang="en-US" sz="1800" b="1">
                <a:solidFill>
                  <a:schemeClr val="bg1"/>
                </a:solidFill>
                <a:latin typeface="微软雅黑" panose="020B0503020204020204" charset="-122"/>
                <a:ea typeface="微软雅黑" panose="020B0503020204020204" charset="-122"/>
              </a:endParaRPr>
            </a:p>
          </p:txBody>
        </p:sp>
        <p:sp>
          <p:nvSpPr>
            <p:cNvPr id="21" name="矩形 47"/>
            <p:cNvSpPr>
              <a:spLocks noChangeArrowheads="1"/>
            </p:cNvSpPr>
            <p:nvPr/>
          </p:nvSpPr>
          <p:spPr bwMode="auto">
            <a:xfrm>
              <a:off x="10440" y="3452"/>
              <a:ext cx="6678" cy="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indent="0" algn="l" fontAlgn="auto">
                <a:lnSpc>
                  <a:spcPct val="150000"/>
                </a:lnSpc>
                <a:buNone/>
              </a:pPr>
              <a:r>
                <a:rPr lang="zh-CN" altLang="en-US" sz="1500" dirty="0">
                  <a:solidFill>
                    <a:srgbClr val="1B2F47"/>
                  </a:solidFill>
                  <a:sym typeface="+mn-ea"/>
                </a:rPr>
                <a:t>指包裹、捆扎商品的工艺</a:t>
              </a:r>
              <a:r>
                <a:rPr lang="zh-CN" altLang="en-US" sz="1500" dirty="0">
                  <a:solidFill>
                    <a:srgbClr val="FF0000"/>
                  </a:solidFill>
                  <a:sym typeface="+mn-ea"/>
                </a:rPr>
                <a:t>操作过程</a:t>
              </a:r>
              <a:r>
                <a:rPr lang="zh-CN" altLang="en-US" sz="1500" dirty="0">
                  <a:solidFill>
                    <a:srgbClr val="1B2F47"/>
                  </a:solidFill>
                  <a:sym typeface="+mn-ea"/>
                </a:rPr>
                <a:t>。从物流角度来看，包装是生产的终点，但却是物流的起点。物流系统的所有构成因素均与包装有关，同时物流也受包装的制约。因此，应根据生产后的物流系统情况来考虑包装，对包装进行合理化的管理。</a:t>
              </a:r>
              <a:endParaRPr lang="zh-CN" altLang="en-US" sz="1500" dirty="0">
                <a:solidFill>
                  <a:srgbClr val="1B2F47"/>
                </a:solidFill>
                <a:sym typeface="+mn-ea"/>
              </a:endParaRPr>
            </a:p>
          </p:txBody>
        </p:sp>
      </p:grpSp>
      <p:sp>
        <p:nvSpPr>
          <p:cNvPr id="22" name="文本框 21"/>
          <p:cNvSpPr txBox="1"/>
          <p:nvPr/>
        </p:nvSpPr>
        <p:spPr>
          <a:xfrm>
            <a:off x="994410" y="1822609"/>
            <a:ext cx="3611880" cy="368300"/>
          </a:xfrm>
          <a:prstGeom prst="rect">
            <a:avLst/>
          </a:prstGeom>
          <a:noFill/>
        </p:spPr>
        <p:txBody>
          <a:bodyPr wrap="none" rtlCol="0">
            <a:spAutoFit/>
          </a:bodyPr>
          <a:p>
            <a:pPr algn="l"/>
            <a:r>
              <a:rPr lang="zh-CN" altLang="en-US" sz="1800">
                <a:solidFill>
                  <a:srgbClr val="1B2F47"/>
                </a:solidFill>
                <a:latin typeface="微软雅黑" panose="020B0503020204020204" charset="-122"/>
                <a:ea typeface="微软雅黑" panose="020B0503020204020204" charset="-122"/>
              </a:rPr>
              <a:t>具体来讲，包装包含了两层含义：</a:t>
            </a:r>
            <a:endParaRPr lang="zh-CN" altLang="en-US" sz="1800">
              <a:solidFill>
                <a:srgbClr val="1B2F47"/>
              </a:solidFill>
              <a:latin typeface="微软雅黑" panose="020B0503020204020204" charset="-122"/>
              <a:ea typeface="微软雅黑" panose="020B0503020204020204" charset="-122"/>
            </a:endParaRPr>
          </a:p>
        </p:txBody>
      </p:sp>
      <p:sp>
        <p:nvSpPr>
          <p:cNvPr id="6146"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zh-CN" altLang="en-US" sz="2800" dirty="0">
                <a:solidFill>
                  <a:schemeClr val="tx1"/>
                </a:solidFill>
                <a:latin typeface="+mn-lt"/>
                <a:ea typeface="宋体" panose="02010600030101010101" pitchFamily="2" charset="-122"/>
                <a:cs typeface="+mn-cs"/>
                <a:sym typeface="+mn-ea"/>
              </a:rPr>
              <a:t>8.1.1 包装的定义</a:t>
            </a:r>
            <a:br>
              <a:rPr lang="zh-CN" altLang="en-US" b="1" kern="0" dirty="0">
                <a:latin typeface="+mn-lt"/>
              </a:rPr>
            </a:br>
            <a:endParaRPr lang="zh-CN"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25523" y="5779294"/>
            <a:ext cx="8661303" cy="0"/>
          </a:xfrm>
          <a:prstGeom prst="line">
            <a:avLst/>
          </a:prstGeom>
          <a:ln w="38100">
            <a:solidFill>
              <a:srgbClr val="1B2F47"/>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769964" y="2334101"/>
            <a:ext cx="7502009" cy="2487234"/>
            <a:chOff x="1695" y="1928"/>
            <a:chExt cx="16176" cy="5222"/>
          </a:xfrm>
        </p:grpSpPr>
        <p:sp>
          <p:nvSpPr>
            <p:cNvPr id="20" name="Freeform 25"/>
            <p:cNvSpPr>
              <a:spLocks noEditPoints="1"/>
            </p:cNvSpPr>
            <p:nvPr/>
          </p:nvSpPr>
          <p:spPr bwMode="auto">
            <a:xfrm>
              <a:off x="1695" y="2538"/>
              <a:ext cx="2896" cy="4455"/>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51428" tIns="25713" rIns="51428" bIns="25713"/>
            <a:p>
              <a:endParaRPr lang="zh-CN" altLang="en-US" sz="100"/>
            </a:p>
          </p:txBody>
        </p:sp>
        <p:grpSp>
          <p:nvGrpSpPr>
            <p:cNvPr id="2" name="组合 1"/>
            <p:cNvGrpSpPr/>
            <p:nvPr/>
          </p:nvGrpSpPr>
          <p:grpSpPr>
            <a:xfrm>
              <a:off x="6259" y="1928"/>
              <a:ext cx="11612" cy="5222"/>
              <a:chOff x="4855" y="2705"/>
              <a:chExt cx="12594" cy="5607"/>
            </a:xfrm>
          </p:grpSpPr>
          <p:grpSp>
            <p:nvGrpSpPr>
              <p:cNvPr id="12" name="组合 11"/>
              <p:cNvGrpSpPr/>
              <p:nvPr/>
            </p:nvGrpSpPr>
            <p:grpSpPr bwMode="auto">
              <a:xfrm>
                <a:off x="4855" y="2705"/>
                <a:ext cx="12594" cy="5607"/>
                <a:chOff x="6119" y="3178"/>
                <a:chExt cx="10304" cy="4438"/>
              </a:xfrm>
            </p:grpSpPr>
            <p:sp>
              <p:nvSpPr>
                <p:cNvPr id="13" name="矩形 8"/>
                <p:cNvSpPr/>
                <p:nvPr/>
              </p:nvSpPr>
              <p:spPr>
                <a:xfrm>
                  <a:off x="6119" y="4070"/>
                  <a:ext cx="10304" cy="3546"/>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91437" tIns="45718" rIns="91437" bIns="45718" anchor="ctr"/>
                <a:p>
                  <a:pPr algn="ctr">
                    <a:buFont typeface="Arial" panose="020B0604020202020204" pitchFamily="34" charset="0"/>
                    <a:buNone/>
                    <a:defRPr/>
                  </a:pPr>
                  <a:endParaRPr sz="3075">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14" name="矩形 9"/>
                <p:cNvSpPr>
                  <a:spLocks noChangeArrowheads="1"/>
                </p:cNvSpPr>
                <p:nvPr/>
              </p:nvSpPr>
              <p:spPr bwMode="auto">
                <a:xfrm>
                  <a:off x="7770" y="3178"/>
                  <a:ext cx="6785" cy="892"/>
                </a:xfrm>
                <a:prstGeom prst="rect">
                  <a:avLst/>
                </a:prstGeom>
                <a:solidFill>
                  <a:srgbClr val="1D4E74"/>
                </a:solidFill>
                <a:ln w="9525">
                  <a:noFill/>
                  <a:miter lim="800000"/>
                </a:ln>
              </p:spPr>
              <p:txBody>
                <a:bodyPr lIns="91437" tIns="45718" rIns="91437" bIns="45718" anchor="ctr"/>
                <a:p>
                  <a:pPr algn="l"/>
                  <a:r>
                    <a:rPr lang="en-US" altLang="zh-CN" sz="2100" b="1" dirty="0">
                      <a:solidFill>
                        <a:schemeClr val="bg1"/>
                      </a:solidFill>
                      <a:latin typeface="微软雅黑" panose="020B0503020204020204" charset="-122"/>
                      <a:ea typeface="微软雅黑" panose="020B0503020204020204" charset="-122"/>
                      <a:cs typeface="Arial" panose="020B0604020202020204" pitchFamily="34" charset="0"/>
                      <a:sym typeface="+mn-ea"/>
                    </a:rPr>
                    <a:t>   </a:t>
                  </a:r>
                  <a:r>
                    <a:rPr lang="zh-CN" altLang="en-US" sz="2100" b="1">
                      <a:solidFill>
                        <a:schemeClr val="bg1"/>
                      </a:solidFill>
                      <a:latin typeface="微软雅黑" panose="020B0503020204020204" charset="-122"/>
                      <a:ea typeface="微软雅黑" panose="020B0503020204020204" charset="-122"/>
                      <a:sym typeface="+mn-ea"/>
                    </a:rPr>
                    <a:t>包装在现代物流中的功能</a:t>
                  </a:r>
                  <a:endParaRPr lang="zh-CN" altLang="en-US" sz="21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15" name="矩形 4"/>
              <p:cNvSpPr>
                <a:spLocks noChangeArrowheads="1"/>
              </p:cNvSpPr>
              <p:nvPr/>
            </p:nvSpPr>
            <p:spPr bwMode="auto">
              <a:xfrm>
                <a:off x="5224" y="4199"/>
                <a:ext cx="12140" cy="2810"/>
              </a:xfrm>
              <a:prstGeom prst="rect">
                <a:avLst/>
              </a:prstGeom>
              <a:noFill/>
              <a:ln w="9525">
                <a:noFill/>
                <a:miter lim="800000"/>
              </a:ln>
            </p:spPr>
            <p:txBody>
              <a:bodyPr wrap="square" lIns="0" tIns="0" rIns="0" bIns="0">
                <a:spAutoFit/>
              </a:bodyPr>
              <a:p>
                <a:pPr indent="457200" algn="l" fontAlgn="auto">
                  <a:lnSpc>
                    <a:spcPct val="150000"/>
                  </a:lnSpc>
                </a:pPr>
                <a:r>
                  <a:rPr lang="en-US" sz="1800">
                    <a:latin typeface="微软雅黑" panose="020B0503020204020204" charset="-122"/>
                    <a:ea typeface="微软雅黑" panose="020B0503020204020204" charset="-122"/>
                    <a:sym typeface="+mn-ea"/>
                  </a:rPr>
                  <a:t>  </a:t>
                </a:r>
                <a:r>
                  <a:rPr sz="1800">
                    <a:solidFill>
                      <a:srgbClr val="1B2F47"/>
                    </a:solidFill>
                    <a:latin typeface="微软雅黑" panose="020B0503020204020204" charset="-122"/>
                    <a:ea typeface="微软雅黑" panose="020B0503020204020204" charset="-122"/>
                    <a:sym typeface="+mn-ea"/>
                  </a:rPr>
                  <a:t>包装的好坏，影响到商品能否完整无损地到达消费者手中；包装的装璜和造型水平，影响到商品的竞销力。包装对商品起到如下的作用。</a:t>
                </a:r>
                <a:endParaRPr sz="1800">
                  <a:solidFill>
                    <a:srgbClr val="1B2F47"/>
                  </a:solidFill>
                  <a:latin typeface="微软雅黑" panose="020B0503020204020204" charset="-122"/>
                  <a:ea typeface="微软雅黑" panose="020B0503020204020204" charset="-122"/>
                  <a:sym typeface="+mn-ea"/>
                </a:endParaRPr>
              </a:p>
            </p:txBody>
          </p:sp>
        </p:grpSp>
      </p:grpSp>
      <p:sp>
        <p:nvSpPr>
          <p:cNvPr id="7170" name="矩形 2"/>
          <p:cNvSpPr>
            <a:spLocks noGrp="1"/>
          </p:cNvSpPr>
          <p:nvPr>
            <p:ph type="title"/>
          </p:nvPr>
        </p:nvSpPr>
        <p:spPr>
          <a:xfrm>
            <a:off x="395605" y="620078"/>
            <a:ext cx="6734175" cy="944562"/>
          </a:xfrm>
        </p:spPr>
        <p:txBody>
          <a:bodyPr vert="horz" wrap="square" lIns="91440" tIns="45720" rIns="91440" bIns="45720" anchor="ctr" anchorCtr="0"/>
          <a:p>
            <a:pPr eaLnBrk="1" hangingPunct="1"/>
            <a:r>
              <a:rPr lang="en-US" altLang="zh-CN" dirty="0">
                <a:solidFill>
                  <a:srgbClr val="FF0000"/>
                </a:solidFill>
                <a:ea typeface="宋体" panose="02010600030101010101" pitchFamily="2" charset="-122"/>
              </a:rPr>
              <a:t>8.1 </a:t>
            </a:r>
            <a:r>
              <a:rPr lang="zh-CN" altLang="en-US" dirty="0">
                <a:solidFill>
                  <a:srgbClr val="FF0000"/>
                </a:solidFill>
                <a:ea typeface="宋体" panose="02010600030101010101" pitchFamily="2" charset="-122"/>
              </a:rPr>
              <a:t>包装概述</a:t>
            </a:r>
            <a:br>
              <a:rPr lang="zh-CN" altLang="en-US" dirty="0">
                <a:solidFill>
                  <a:srgbClr val="FF0000"/>
                </a:solidFill>
                <a:ea typeface="宋体" panose="02010600030101010101" pitchFamily="2" charset="-122"/>
              </a:rPr>
            </a:br>
            <a:r>
              <a:rPr lang="zh-CN" altLang="en-US" sz="2800" dirty="0">
                <a:solidFill>
                  <a:schemeClr val="tx1"/>
                </a:solidFill>
                <a:latin typeface="+mn-lt"/>
                <a:ea typeface="宋体" panose="02010600030101010101" pitchFamily="2" charset="-122"/>
                <a:cs typeface="+mn-cs"/>
                <a:sym typeface="+mn-ea"/>
              </a:rPr>
              <a:t>8.1.2 包装的功能</a:t>
            </a:r>
            <a:br>
              <a:rPr lang="zh-CN" altLang="en-US" sz="2800" b="1" dirty="0">
                <a:solidFill>
                  <a:schemeClr val="tx1"/>
                </a:solidFill>
                <a:latin typeface="+mn-lt"/>
                <a:ea typeface="宋体" panose="02010600030101010101" pitchFamily="2" charset="-122"/>
                <a:cs typeface="+mn-cs"/>
              </a:rPr>
            </a:br>
            <a:endParaRPr lang="zh-CN"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TABLE_BEAUTIFY" val="smartTable{1b47f3c6-b0db-45dd-b1be-dcb6b19aba17}"/>
</p:tagLst>
</file>

<file path=ppt/tags/tag2.xml><?xml version="1.0" encoding="utf-8"?>
<p:tagLst xmlns:p="http://schemas.openxmlformats.org/presentationml/2006/main">
  <p:tag name="KSO_WM_UNIT_TABLE_BEAUTIFY" val="smartTable{86daf7c3-1e94-4d82-b57d-1b3c1635b2d5}"/>
</p:tagLst>
</file>

<file path=ppt/theme/theme1.xml><?xml version="1.0" encoding="utf-8"?>
<a:theme xmlns:a="http://schemas.openxmlformats.org/drawingml/2006/main" name="579TGp_makeup_light">
  <a:themeElements>
    <a:clrScheme name="Office 主题​​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Office 主题​​">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579TGp_makeup_light">
  <a:themeElements>
    <a:clrScheme name="Office 主题​​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Office 主题​​">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579TGp_makeup_light</Template>
  <TotalTime>0</TotalTime>
  <Words>8365</Words>
  <Application>WPS 演示</Application>
  <PresentationFormat>全屏显示(4:3)</PresentationFormat>
  <Paragraphs>568</Paragraphs>
  <Slides>60</Slides>
  <Notes>1</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60</vt:i4>
      </vt:variant>
    </vt:vector>
  </HeadingPairs>
  <TitlesOfParts>
    <vt:vector size="82" baseType="lpstr">
      <vt:lpstr>Arial</vt:lpstr>
      <vt:lpstr>宋体</vt:lpstr>
      <vt:lpstr>Wingdings</vt:lpstr>
      <vt:lpstr>Arial Black</vt:lpstr>
      <vt:lpstr>方正黑体简体</vt:lpstr>
      <vt:lpstr>微软雅黑</vt:lpstr>
      <vt:lpstr>方正水柱简体</vt:lpstr>
      <vt:lpstr>隶书</vt:lpstr>
      <vt:lpstr>方正粗倩简体</vt:lpstr>
      <vt:lpstr>仿宋</vt:lpstr>
      <vt:lpstr>楷体_GB2312</vt:lpstr>
      <vt:lpstr>新宋体</vt:lpstr>
      <vt:lpstr>Times New Roman</vt:lpstr>
      <vt:lpstr>黑体</vt:lpstr>
      <vt:lpstr>方正书宋</vt:lpstr>
      <vt:lpstr>Arial Unicode MS</vt:lpstr>
      <vt:lpstr>Hiragino Sans GB W3</vt:lpstr>
      <vt:lpstr>Segoe Print</vt:lpstr>
      <vt:lpstr>微软雅黑</vt:lpstr>
      <vt:lpstr>Calibri</vt:lpstr>
      <vt:lpstr>579TGp_makeup_light</vt:lpstr>
      <vt:lpstr>1_579TGp_makeup_light</vt:lpstr>
      <vt:lpstr>PowerPoint 演示文稿</vt:lpstr>
      <vt:lpstr>PowerPoint 演示文稿</vt:lpstr>
      <vt:lpstr>PowerPoint 演示文稿</vt:lpstr>
      <vt:lpstr>PowerPoint 演示文稿</vt:lpstr>
      <vt:lpstr>PowerPoint 演示文稿</vt:lpstr>
      <vt:lpstr>8.1 包装概述</vt:lpstr>
      <vt:lpstr>8.1 包装概述 8.1.1 包装的定义 </vt:lpstr>
      <vt:lpstr>8.1 包装概述 8.1.1 包装的定义 </vt:lpstr>
      <vt:lpstr>8.1 包装概述 8.1.2 包装的功能 </vt:lpstr>
      <vt:lpstr>8.1 包装概述 8.1.2 包装的功能 </vt:lpstr>
      <vt:lpstr>8.1 包装概述 8.1.2 包装的功能 </vt:lpstr>
      <vt:lpstr>8.1 包装概述 8.1.2 包装的功能 </vt:lpstr>
      <vt:lpstr>8.1 包装概述 8.1.2 包装的功能 </vt:lpstr>
      <vt:lpstr>8.1 包装概述 8.1.2 包装的功能 </vt:lpstr>
      <vt:lpstr>8.1 包装概述 8.1.2 包装的功能 </vt:lpstr>
      <vt:lpstr>8.1 包装概述 8.1.2 包装的功能 </vt:lpstr>
      <vt:lpstr>8.1 包装概述 8.1.3 包装的分类 </vt:lpstr>
      <vt:lpstr>PowerPoint 演示文稿</vt:lpstr>
      <vt:lpstr>PowerPoint 演示文稿</vt:lpstr>
      <vt:lpstr>PowerPoint 演示文稿</vt:lpstr>
      <vt:lpstr>PowerPoint 演示文稿</vt:lpstr>
      <vt:lpstr>PowerPoint 演示文稿</vt:lpstr>
      <vt:lpstr>PowerPoint 演示文稿</vt:lpstr>
      <vt:lpstr> 8.2 包装材料</vt:lpstr>
      <vt:lpstr> 8.2 包装材料</vt:lpstr>
      <vt:lpstr> 8.2 包装材料</vt:lpstr>
      <vt:lpstr> 8.2 包装材料</vt:lpstr>
      <vt:lpstr>PowerPoint 演示文稿</vt:lpstr>
      <vt:lpstr>PowerPoint 演示文稿</vt:lpstr>
      <vt:lpstr>PowerPoint 演示文稿</vt:lpstr>
      <vt:lpstr>PowerPoint 演示文稿</vt:lpstr>
      <vt:lpstr>PowerPoint 演示文稿</vt:lpstr>
      <vt:lpstr>PowerPoint 演示文稿</vt:lpstr>
      <vt:lpstr> 8.3 包装技术</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olive</dc:creator>
  <cp:lastModifiedBy>WPS_1601625698</cp:lastModifiedBy>
  <cp:revision>56</cp:revision>
  <dcterms:created xsi:type="dcterms:W3CDTF">2010-01-25T02:30:04Z</dcterms:created>
  <dcterms:modified xsi:type="dcterms:W3CDTF">2021-04-07T01:46:10Z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C899D48C7C21497C8C5D87F562B68E35</vt:lpwstr>
  </property>
  <property fmtid="{D5CDD505-2E9C-101B-9397-08002B2CF9AE}" pid="3" name="KSOProductBuildVer">
    <vt:lpwstr>2052-11.1.0.10356</vt:lpwstr>
  </property>
</Properties>
</file>