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mp3" ContentType="audio/mp3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3" r:id="rId12"/>
    <p:sldId id="266" r:id="rId13"/>
    <p:sldId id="267" r:id="rId14"/>
    <p:sldId id="269" r:id="rId15"/>
    <p:sldId id="281" r:id="rId16"/>
    <p:sldId id="272" r:id="rId17"/>
    <p:sldId id="271" r:id="rId18"/>
    <p:sldId id="275" r:id="rId1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78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70" y="1431824"/>
            <a:ext cx="6872756" cy="3865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2018/6/8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634933"/>
            <a:ext cx="9144000" cy="2387600"/>
          </a:xfrm>
        </p:spPr>
        <p:txBody>
          <a:bodyPr/>
          <a:lstStyle/>
          <a:p>
            <a:endParaRPr lang="zh-CN" altLang="en-US" sz="540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图片 3" descr="tim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" y="-11430"/>
            <a:ext cx="2893695" cy="2661920"/>
          </a:xfrm>
          <a:prstGeom prst="rect">
            <a:avLst/>
          </a:prstGeom>
        </p:spPr>
      </p:pic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538480" y="2787650"/>
            <a:ext cx="10717530" cy="3744595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zh-CN" altLang="en-US" sz="8800" b="1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</a:rPr>
              <a:t>爱国主义的内涵</a:t>
            </a:r>
          </a:p>
          <a:p>
            <a:pPr algn="ctr"/>
            <a:endParaRPr lang="zh-CN" altLang="en-US" sz="8800" b="1" dirty="0">
              <a:solidFill>
                <a:srgbClr val="002060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    商学院：</a:t>
            </a:r>
            <a:r>
              <a:rPr lang="en-US" altLang="zh-CN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1730301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班</a:t>
            </a:r>
            <a:endParaRPr lang="en-US" altLang="zh-CN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 主讲人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：周晓艳</a:t>
            </a:r>
          </a:p>
          <a:p>
            <a:r>
              <a:rPr lang="zh-CN" altLang="en-US" sz="3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         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助讲人：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郝言 付雪 古桃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5" y="-12065"/>
            <a:ext cx="12210415" cy="6852285"/>
          </a:xfrm>
          <a:gradFill>
            <a:gsLst>
              <a:gs pos="3800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endParaRPr lang="zh-CN" altLang="en-US" sz="9600"/>
          </a:p>
          <a:p>
            <a:pPr marL="0" indent="0" algn="ctr">
              <a:buNone/>
            </a:pPr>
            <a:r>
              <a:rPr lang="zh-CN" altLang="en-US" sz="9600"/>
              <a:t>尊严感</a:t>
            </a:r>
          </a:p>
        </p:txBody>
      </p:sp>
    </p:spTree>
  </p:cSld>
  <p:clrMapOvr>
    <a:masterClrMapping/>
  </p:clrMapOvr>
  <p:transition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35505" y="426720"/>
            <a:ext cx="6890385" cy="130619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zh-CN" altLang="en-US"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国人的骄傲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7015" y="1835785"/>
            <a:ext cx="11586845" cy="434149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zh-CN" altLang="en-US" b="1">
                <a:solidFill>
                  <a:srgbClr val="002060"/>
                </a:solidFill>
              </a:rPr>
              <a:t>问题：你经历过</a:t>
            </a:r>
          </a:p>
          <a:p>
            <a:pPr marL="0" indent="0">
              <a:buNone/>
            </a:pPr>
            <a:r>
              <a:rPr lang="zh-CN" altLang="en-US" b="1">
                <a:solidFill>
                  <a:srgbClr val="002060"/>
                </a:solidFill>
              </a:rPr>
              <a:t>哪些令你觉得作</a:t>
            </a:r>
          </a:p>
          <a:p>
            <a:pPr marL="0" indent="0">
              <a:buNone/>
            </a:pPr>
            <a:r>
              <a:rPr lang="zh-CN" altLang="en-US" b="1">
                <a:solidFill>
                  <a:srgbClr val="002060"/>
                </a:solidFill>
              </a:rPr>
              <a:t>为中国人很骄傲</a:t>
            </a:r>
          </a:p>
          <a:p>
            <a:pPr marL="0" indent="0">
              <a:buNone/>
            </a:pPr>
            <a:r>
              <a:rPr lang="zh-CN" altLang="en-US" b="1">
                <a:solidFill>
                  <a:srgbClr val="002060"/>
                </a:solidFill>
              </a:rPr>
              <a:t>的事情？</a:t>
            </a:r>
          </a:p>
        </p:txBody>
      </p:sp>
      <p:pic>
        <p:nvPicPr>
          <p:cNvPr id="4" name="图片 3" descr="0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2025" y="1836420"/>
            <a:ext cx="3800475" cy="4168775"/>
          </a:xfrm>
          <a:prstGeom prst="rect">
            <a:avLst/>
          </a:prstGeom>
        </p:spPr>
      </p:pic>
      <p:pic>
        <p:nvPicPr>
          <p:cNvPr id="6" name="图片 5" descr="0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9525" y="1836420"/>
            <a:ext cx="3932555" cy="416941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662940" y="4281170"/>
            <a:ext cx="2226310" cy="147066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rgbClr val="002060"/>
                </a:solidFill>
              </a:rPr>
              <a:t>荣誉感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2.</a:t>
            </a:r>
            <a:r>
              <a:rPr lang="zh-CN" altLang="en-US" b="1"/>
              <a:t>道德层面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95145"/>
            <a:ext cx="10515600" cy="4351338"/>
          </a:xfrm>
        </p:spPr>
        <p:txBody>
          <a:bodyPr/>
          <a:lstStyle/>
          <a:p>
            <a:r>
              <a:rPr lang="zh-CN" altLang="en-US" b="1"/>
              <a:t>超越个体的追求</a:t>
            </a:r>
          </a:p>
          <a:p>
            <a:endParaRPr lang="zh-CN" altLang="en-US" b="1"/>
          </a:p>
          <a:p>
            <a:r>
              <a:rPr lang="zh-CN" altLang="en-US" b="1"/>
              <a:t>群己关系的升华</a:t>
            </a:r>
          </a:p>
          <a:p>
            <a:endParaRPr lang="zh-CN" altLang="en-US"/>
          </a:p>
          <a:p>
            <a:endParaRPr lang="zh-CN" altLang="en-US"/>
          </a:p>
          <a:p>
            <a:pPr marL="0" indent="0">
              <a:buNone/>
            </a:pPr>
            <a:r>
              <a:rPr lang="zh-CN" altLang="en-US"/>
              <a:t>          </a:t>
            </a:r>
            <a:r>
              <a:rPr lang="zh-CN" altLang="en-US">
                <a:solidFill>
                  <a:srgbClr val="002060"/>
                </a:solidFill>
              </a:rPr>
              <a:t> </a:t>
            </a:r>
            <a:r>
              <a:rPr lang="en-US" altLang="zh-CN">
                <a:solidFill>
                  <a:srgbClr val="002060"/>
                </a:solidFill>
              </a:rPr>
              <a:t>“</a:t>
            </a:r>
            <a:r>
              <a:rPr lang="zh-CN" altLang="en-US">
                <a:solidFill>
                  <a:srgbClr val="002060"/>
                </a:solidFill>
              </a:rPr>
              <a:t> 美德即爱国</a:t>
            </a:r>
            <a:r>
              <a:rPr lang="en-US" altLang="zh-CN">
                <a:solidFill>
                  <a:srgbClr val="002060"/>
                </a:solidFill>
              </a:rPr>
              <a:t>”</a:t>
            </a:r>
            <a:endParaRPr lang="zh-CN" altLang="en-US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zh-CN" altLang="en-US">
                <a:solidFill>
                  <a:srgbClr val="002060"/>
                </a:solidFill>
              </a:rPr>
              <a:t>                            </a:t>
            </a:r>
            <a:r>
              <a:rPr lang="en-US" altLang="zh-CN">
                <a:solidFill>
                  <a:srgbClr val="002060"/>
                </a:solidFill>
              </a:rPr>
              <a:t>------</a:t>
            </a:r>
            <a:r>
              <a:rPr lang="zh-CN" altLang="en-US">
                <a:solidFill>
                  <a:srgbClr val="002060"/>
                </a:solidFill>
              </a:rPr>
              <a:t>孟德斯鸠</a:t>
            </a:r>
          </a:p>
        </p:txBody>
      </p:sp>
      <p:pic>
        <p:nvPicPr>
          <p:cNvPr id="4" name="图片 3" descr="0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96660" y="671195"/>
            <a:ext cx="5231130" cy="4946015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3.</a:t>
            </a:r>
            <a:r>
              <a:rPr lang="zh-CN" altLang="en-US" b="1"/>
              <a:t>法律层面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40605" y="1497330"/>
            <a:ext cx="6513195" cy="4679950"/>
          </a:xfrm>
        </p:spPr>
        <p:txBody>
          <a:bodyPr/>
          <a:lstStyle/>
          <a:p>
            <a:endParaRPr lang="zh-CN" altLang="en-US">
              <a:ln>
                <a:noFill/>
              </a:ln>
            </a:endParaRPr>
          </a:p>
        </p:txBody>
      </p:sp>
      <p:pic>
        <p:nvPicPr>
          <p:cNvPr id="4" name="图片 3" descr="0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8780" y="1497330"/>
            <a:ext cx="3596640" cy="50088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339590" y="1590040"/>
            <a:ext cx="68510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第五十四条：</a:t>
            </a:r>
            <a:r>
              <a:rPr lang="en-US" altLang="zh-CN" sz="2800" b="1"/>
              <a:t>“</a:t>
            </a:r>
            <a:r>
              <a:rPr lang="zh-CN" altLang="en-US" sz="2800" b="1"/>
              <a:t>中华人民共和国公民有维护祖国安全、荣誉和利益的义务，不得有危害祖国安全、荣誉和利益的行为。</a:t>
            </a:r>
            <a:r>
              <a:rPr lang="en-US" altLang="zh-CN" sz="2800" b="1"/>
              <a:t>”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339590" y="3361055"/>
            <a:ext cx="646366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第五十五条：</a:t>
            </a:r>
            <a:r>
              <a:rPr lang="en-US" altLang="zh-CN" sz="2800" b="1"/>
              <a:t>“</a:t>
            </a:r>
            <a:r>
              <a:rPr lang="zh-CN" altLang="en-US" sz="2800" b="1"/>
              <a:t>保卫祖国、抵抗侵略是中华人民共和国每一个公民的神圣职责。</a:t>
            </a:r>
            <a:r>
              <a:rPr lang="en-US" altLang="zh-CN" sz="2800" b="1"/>
              <a:t>”</a:t>
            </a:r>
          </a:p>
        </p:txBody>
      </p:sp>
    </p:spTree>
  </p:cSld>
  <p:clrMapOvr>
    <a:masterClrMapping/>
  </p:clrMapOvr>
  <p:transition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32410"/>
            <a:ext cx="10515600" cy="1325563"/>
          </a:xfrm>
        </p:spPr>
        <p:txBody>
          <a:bodyPr/>
          <a:lstStyle/>
          <a:p>
            <a:r>
              <a:rPr lang="en-US" altLang="zh-CN" b="1"/>
              <a:t>4.</a:t>
            </a:r>
            <a:r>
              <a:rPr lang="zh-CN" altLang="en-US" b="1"/>
              <a:t>政治层面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244600" y="1691005"/>
            <a:ext cx="9011920" cy="40398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/>
              <a:t>作为政治原则的爱国主义，它是国家与民族意志的体现，也是个人依法享有权利的基础和前提。它以国家政策、法律、章程等形式固定下来，以行政力量来确保推行。</a:t>
            </a:r>
          </a:p>
        </p:txBody>
      </p:sp>
    </p:spTree>
  </p:cSld>
  <p:clrMapOvr>
    <a:masterClrMapping/>
  </p:clrMapOvr>
  <p:transition>
    <p:pull dir="r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8525" y="365125"/>
            <a:ext cx="10455275" cy="318135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b="1">
                <a:solidFill>
                  <a:schemeClr val="tx1"/>
                </a:solidFill>
                <a:effectLst/>
              </a:rPr>
              <a:t>什么是爱国主义？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85900"/>
            <a:ext cx="10515600" cy="4351338"/>
          </a:xfr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r>
              <a:rPr lang="zh-CN" altLang="en-US" sz="3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爱国主义是人民群众对自己祖国的深厚感情，反映了个人对祖国的依存关系，是人们对自己故土家园民族和文化的归属感、认同感、尊严感与荣誉感的统一。并且，爱国主义是调节个人与祖国之间关系的道德要求、政治原则和法律规范，也是民族精神的核心</a:t>
            </a:r>
            <a:r>
              <a:rPr lang="zh-CN" altLang="en-US" sz="3600">
                <a:solidFill>
                  <a:schemeClr val="accent4"/>
                </a:solidFill>
                <a:effectLst/>
              </a:rPr>
              <a:t>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2540" y="-4445"/>
            <a:ext cx="12188825" cy="686943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zh-CN" altLang="en-US" sz="9600" b="1"/>
              <a:t>谢谢大家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5400"/>
              <a:t>新课导入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这些图片或经历</a:t>
            </a:r>
            <a:r>
              <a:rPr lang="en-US" altLang="zh-CN"/>
              <a:t>,</a:t>
            </a:r>
            <a:r>
              <a:rPr lang="zh-CN" altLang="en-US"/>
              <a:t>曾让你产生怎样的心情</a:t>
            </a:r>
            <a:r>
              <a:rPr lang="en-US" altLang="zh-CN"/>
              <a:t>?</a:t>
            </a:r>
          </a:p>
        </p:txBody>
      </p:sp>
      <p:pic>
        <p:nvPicPr>
          <p:cNvPr id="4" name="图片 3" descr="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44920" y="2621915"/>
            <a:ext cx="5787390" cy="3823335"/>
          </a:xfrm>
          <a:prstGeom prst="rect">
            <a:avLst/>
          </a:prstGeom>
        </p:spPr>
      </p:pic>
      <p:pic>
        <p:nvPicPr>
          <p:cNvPr id="5" name="图片 4" descr="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795" y="2621915"/>
            <a:ext cx="5458460" cy="3730625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0230" y="3615055"/>
            <a:ext cx="5830570" cy="3066415"/>
          </a:xfrm>
          <a:prstGeom prst="rect">
            <a:avLst/>
          </a:prstGeom>
        </p:spPr>
      </p:pic>
      <p:pic>
        <p:nvPicPr>
          <p:cNvPr id="5" name="图片 4" descr="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0410" y="257810"/>
            <a:ext cx="4592320" cy="6264275"/>
          </a:xfrm>
          <a:prstGeom prst="rect">
            <a:avLst/>
          </a:prstGeom>
        </p:spPr>
      </p:pic>
      <p:pic>
        <p:nvPicPr>
          <p:cNvPr id="6" name="图片 5" descr="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650230" y="165100"/>
            <a:ext cx="5830570" cy="3180715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325" y="365125"/>
            <a:ext cx="5496560" cy="5915025"/>
          </a:xfrm>
          <a:prstGeom prst="rect">
            <a:avLst/>
          </a:prstGeom>
        </p:spPr>
      </p:pic>
      <p:pic>
        <p:nvPicPr>
          <p:cNvPr id="5" name="图片 4" descr="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0125" y="365125"/>
            <a:ext cx="5657850" cy="5915025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flipV="1">
            <a:off x="838200" y="279400"/>
            <a:ext cx="10515600" cy="85725"/>
          </a:xfrm>
        </p:spPr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6035" y="20320"/>
            <a:ext cx="12160250" cy="6827520"/>
          </a:xfr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r>
              <a:rPr lang="en-US" altLang="zh-CN" sz="7200"/>
              <a:t> </a:t>
            </a:r>
          </a:p>
          <a:p>
            <a:pPr marL="0" indent="0" algn="ctr">
              <a:buNone/>
            </a:pPr>
            <a:endParaRPr lang="en-US" altLang="zh-CN" sz="7200"/>
          </a:p>
          <a:p>
            <a:pPr marL="0" indent="0" algn="ctr">
              <a:buNone/>
            </a:pPr>
            <a:r>
              <a:rPr lang="zh-CN" altLang="en-US" sz="7200"/>
              <a:t>你认为什么是爱国主义？ </a:t>
            </a:r>
          </a:p>
        </p:txBody>
      </p:sp>
    </p:spTree>
  </p:cSld>
  <p:clrMapOvr>
    <a:masterClrMapping/>
  </p:clrMapOvr>
  <p:transition>
    <p:blinds dir="vert"/>
    <p:sndAc>
      <p:stSnd>
        <p:snd r:embed="rId2" name="type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/>
              <a:t>四个层面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0205" y="1851660"/>
            <a:ext cx="9964420" cy="71945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4000"/>
              <a:t>情感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70205" y="5774055"/>
            <a:ext cx="10053955" cy="70675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4000"/>
              <a:t>政治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70205" y="4397375"/>
            <a:ext cx="9965055" cy="70675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4000"/>
              <a:t>法律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70205" y="3075305"/>
            <a:ext cx="9964420" cy="70675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4000"/>
              <a:t>道德</a:t>
            </a:r>
          </a:p>
        </p:txBody>
      </p:sp>
    </p:spTree>
  </p:cSld>
  <p:clrMapOvr>
    <a:masterClrMapping/>
  </p:clrMapOvr>
  <p:transition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7855" y="577215"/>
            <a:ext cx="10714990" cy="5928995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altLang="zh-CN" sz="4400" b="1"/>
              <a:t>1.</a:t>
            </a:r>
            <a:r>
              <a:rPr lang="zh-CN" altLang="en-US" sz="4400" b="1"/>
              <a:t>情感层面</a:t>
            </a:r>
          </a:p>
          <a:p>
            <a:endParaRPr lang="zh-CN" altLang="en-US" sz="3600"/>
          </a:p>
          <a:p>
            <a:r>
              <a:rPr lang="zh-CN" altLang="en-US" sz="3600"/>
              <a:t>思考与体会：以下例子分别表达了人们对于祖国的什么情感？</a:t>
            </a:r>
          </a:p>
        </p:txBody>
      </p:sp>
      <p:pic>
        <p:nvPicPr>
          <p:cNvPr id="4" name="图片 3" descr="46bOOOPIC1e[2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5320" y="2784475"/>
            <a:ext cx="3655060" cy="3093720"/>
          </a:xfrm>
          <a:prstGeom prst="rect">
            <a:avLst/>
          </a:prstGeom>
        </p:spPr>
      </p:pic>
    </p:spTree>
  </p:cSld>
  <p:clrMapOvr>
    <a:masterClrMapping/>
  </p:clrMapOvr>
  <p:transition>
    <p:checker/>
    <p:sndAc>
      <p:endSnd/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tx1">
              <a:lumMod val="50000"/>
              <a:lumOff val="50000"/>
            </a:schemeClr>
          </a:fgClr>
          <a:bgClr>
            <a:schemeClr val="bg2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77150" y="365125"/>
            <a:ext cx="3676650" cy="531622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altLang="zh-CN">
                <a:ln>
                  <a:noFill/>
                </a:ln>
              </a:rPr>
              <a:t>      </a:t>
            </a:r>
            <a:r>
              <a:rPr lang="zh-CN" altLang="en-US"/>
              <a:t/>
            </a:r>
            <a:br>
              <a:rPr lang="zh-CN" altLang="en-US"/>
            </a:br>
            <a:r>
              <a:rPr lang="zh-CN" altLang="en-US"/>
              <a:t/>
            </a:r>
            <a:br>
              <a:rPr lang="zh-CN" altLang="en-US"/>
            </a:br>
            <a:r>
              <a:rPr lang="zh-CN" altLang="en-US"/>
              <a:t/>
            </a:r>
            <a:br>
              <a:rPr lang="zh-CN" altLang="en-US"/>
            </a:br>
            <a:r>
              <a:rPr lang="zh-CN" altLang="en-US"/>
              <a:t/>
            </a:r>
            <a:br>
              <a:rPr lang="zh-CN" altLang="en-US"/>
            </a:br>
            <a:r>
              <a:rPr lang="zh-CN" altLang="en-US"/>
              <a:t>      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981075"/>
            <a:ext cx="5838190" cy="4634230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l">
              <a:buNone/>
            </a:pPr>
            <a:r>
              <a:rPr lang="zh-CN" altLang="en-US"/>
              <a:t>你可知"MACAU"不是我的真名姓? </a:t>
            </a:r>
          </a:p>
          <a:p>
            <a:pPr marL="0" indent="0" algn="l">
              <a:buNone/>
            </a:pPr>
            <a:r>
              <a:rPr lang="zh-CN" altLang="en-US"/>
              <a:t>我离开你太久了,母亲! </a:t>
            </a:r>
          </a:p>
          <a:p>
            <a:pPr marL="0" indent="0" algn="l">
              <a:buNone/>
            </a:pPr>
            <a:r>
              <a:rPr lang="zh-CN" altLang="en-US"/>
              <a:t>但是他们掳去的是我的肉体, </a:t>
            </a:r>
          </a:p>
          <a:p>
            <a:pPr marL="0" indent="0" algn="l">
              <a:buNone/>
            </a:pPr>
            <a:r>
              <a:rPr lang="zh-CN" altLang="en-US"/>
              <a:t>你依然保管着我内心的灵魂. </a:t>
            </a:r>
          </a:p>
          <a:p>
            <a:pPr marL="0" indent="0" algn="l">
              <a:buNone/>
            </a:pPr>
            <a:r>
              <a:rPr lang="zh-CN" altLang="en-US"/>
              <a:t>那三百年来，梦寐不忘的生母啊! </a:t>
            </a:r>
          </a:p>
          <a:p>
            <a:pPr marL="0" indent="0" algn="l">
              <a:buNone/>
            </a:pPr>
            <a:r>
              <a:rPr lang="zh-CN" altLang="en-US"/>
              <a:t>请叫儿的乳名,叫我一声"澳门"! </a:t>
            </a:r>
          </a:p>
          <a:p>
            <a:pPr marL="0" indent="0" algn="l">
              <a:buNone/>
            </a:pPr>
            <a:r>
              <a:rPr lang="zh-CN" altLang="en-US"/>
              <a:t>母亲!我要回来,母亲! </a:t>
            </a:r>
          </a:p>
        </p:txBody>
      </p:sp>
      <p:sp>
        <p:nvSpPr>
          <p:cNvPr id="6" name="椭圆 5"/>
          <p:cNvSpPr/>
          <p:nvPr/>
        </p:nvSpPr>
        <p:spPr>
          <a:xfrm>
            <a:off x="7974330" y="1192530"/>
            <a:ext cx="3298190" cy="16948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/>
              <a:t>归属感</a:t>
            </a:r>
          </a:p>
        </p:txBody>
      </p:sp>
      <p:sp>
        <p:nvSpPr>
          <p:cNvPr id="8" name="椭圆 7"/>
          <p:cNvSpPr/>
          <p:nvPr/>
        </p:nvSpPr>
        <p:spPr>
          <a:xfrm>
            <a:off x="7974330" y="3514090"/>
            <a:ext cx="3298190" cy="16935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/>
              <a:t>认同感</a:t>
            </a:r>
          </a:p>
        </p:txBody>
      </p:sp>
      <p:pic>
        <p:nvPicPr>
          <p:cNvPr id="5" name="容韵琳 - 七子之歌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="" xmlns:p14="http://schemas.microsoft.com/office/powerpoint/2010/main" r:embed="rId3">
                  <p14:trim st="15291.000000" end="209223.000000"/>
                </p14:media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0200640" y="5768975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5" dur="297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6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/>
              <a:t> </a:t>
            </a:r>
            <a:r>
              <a:rPr lang="zh-CN" altLang="en-US"/>
              <a:t>分享一个小故事：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9058275" cy="2974340"/>
          </a:xfrm>
        </p:spPr>
        <p:txBody>
          <a:bodyPr/>
          <a:lstStyle/>
          <a:p>
            <a:r>
              <a:rPr lang="zh-CN" altLang="en-US"/>
              <a:t>有一次，周总理去会见某外国元首。那个国家的元首，很看不起中国和中国人民。就在和周总理礼节性的握过手之后，他从衣服兜里掏出一块手帕擦了擦手，然后把手帕放回了兜里。这时，周总理不慌不忙的也掏出一块手帕，擦了擦手，然后把洁白的手帕扔进了垃圾箱！一生节俭的周总理，用一块洁白的手帕，捍卫了祖国的尊严。</a:t>
            </a:r>
          </a:p>
        </p:txBody>
      </p:sp>
    </p:spTree>
  </p:cSld>
  <p:clrMapOvr>
    <a:masterClrMapping/>
  </p:clrMapOvr>
  <p:transition>
    <p:newsflash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470</Words>
  <Application>Microsoft Office PowerPoint</Application>
  <PresentationFormat>自定义</PresentationFormat>
  <Paragraphs>54</Paragraphs>
  <Slides>18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幻灯片 1</vt:lpstr>
      <vt:lpstr>新课导入</vt:lpstr>
      <vt:lpstr>幻灯片 3</vt:lpstr>
      <vt:lpstr>幻灯片 4</vt:lpstr>
      <vt:lpstr>幻灯片 5</vt:lpstr>
      <vt:lpstr>四个层面</vt:lpstr>
      <vt:lpstr>幻灯片 7</vt:lpstr>
      <vt:lpstr>                </vt:lpstr>
      <vt:lpstr> 分享一个小故事：</vt:lpstr>
      <vt:lpstr>幻灯片 10</vt:lpstr>
      <vt:lpstr>国人的骄傲</vt:lpstr>
      <vt:lpstr>2.道德层面</vt:lpstr>
      <vt:lpstr>3.法律层面</vt:lpstr>
      <vt:lpstr>4.政治层面</vt:lpstr>
      <vt:lpstr>什么是爱国主义？</vt:lpstr>
      <vt:lpstr>谢谢大家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Windows 用户</cp:lastModifiedBy>
  <cp:revision>11</cp:revision>
  <dcterms:created xsi:type="dcterms:W3CDTF">2018-05-23T13:42:00Z</dcterms:created>
  <dcterms:modified xsi:type="dcterms:W3CDTF">2018-06-08T07:18:34Z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